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47"/>
  </p:notesMasterIdLst>
  <p:sldIdLst>
    <p:sldId id="256" r:id="rId2"/>
    <p:sldId id="278" r:id="rId3"/>
    <p:sldId id="257" r:id="rId4"/>
    <p:sldId id="259" r:id="rId5"/>
    <p:sldId id="309" r:id="rId6"/>
    <p:sldId id="258" r:id="rId7"/>
    <p:sldId id="279" r:id="rId8"/>
    <p:sldId id="260" r:id="rId9"/>
    <p:sldId id="261" r:id="rId10"/>
    <p:sldId id="280" r:id="rId11"/>
    <p:sldId id="281" r:id="rId12"/>
    <p:sldId id="282" r:id="rId13"/>
    <p:sldId id="308" r:id="rId14"/>
    <p:sldId id="283" r:id="rId15"/>
    <p:sldId id="284" r:id="rId16"/>
    <p:sldId id="288" r:id="rId17"/>
    <p:sldId id="323" r:id="rId18"/>
    <p:sldId id="287" r:id="rId19"/>
    <p:sldId id="314" r:id="rId20"/>
    <p:sldId id="286" r:id="rId21"/>
    <p:sldId id="315" r:id="rId22"/>
    <p:sldId id="290" r:id="rId23"/>
    <p:sldId id="316" r:id="rId24"/>
    <p:sldId id="292" r:id="rId25"/>
    <p:sldId id="317" r:id="rId26"/>
    <p:sldId id="322" r:id="rId27"/>
    <p:sldId id="293" r:id="rId28"/>
    <p:sldId id="326" r:id="rId29"/>
    <p:sldId id="264" r:id="rId30"/>
    <p:sldId id="324" r:id="rId31"/>
    <p:sldId id="295" r:id="rId32"/>
    <p:sldId id="298" r:id="rId33"/>
    <p:sldId id="318" r:id="rId34"/>
    <p:sldId id="312" r:id="rId35"/>
    <p:sldId id="320" r:id="rId36"/>
    <p:sldId id="325" r:id="rId37"/>
    <p:sldId id="299" r:id="rId38"/>
    <p:sldId id="263" r:id="rId39"/>
    <p:sldId id="300" r:id="rId40"/>
    <p:sldId id="305" r:id="rId41"/>
    <p:sldId id="307" r:id="rId42"/>
    <p:sldId id="321" r:id="rId43"/>
    <p:sldId id="274" r:id="rId44"/>
    <p:sldId id="313" r:id="rId45"/>
    <p:sldId id="27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150494-03F7-4A72-BF09-AFAB5D258E9D}">
          <p14:sldIdLst>
            <p14:sldId id="256"/>
            <p14:sldId id="278"/>
            <p14:sldId id="257"/>
            <p14:sldId id="259"/>
            <p14:sldId id="309"/>
            <p14:sldId id="258"/>
            <p14:sldId id="279"/>
            <p14:sldId id="260"/>
            <p14:sldId id="261"/>
            <p14:sldId id="280"/>
            <p14:sldId id="281"/>
            <p14:sldId id="282"/>
            <p14:sldId id="308"/>
            <p14:sldId id="283"/>
            <p14:sldId id="284"/>
            <p14:sldId id="288"/>
            <p14:sldId id="323"/>
            <p14:sldId id="287"/>
            <p14:sldId id="314"/>
            <p14:sldId id="286"/>
            <p14:sldId id="315"/>
            <p14:sldId id="290"/>
            <p14:sldId id="316"/>
            <p14:sldId id="292"/>
            <p14:sldId id="317"/>
            <p14:sldId id="322"/>
            <p14:sldId id="293"/>
            <p14:sldId id="326"/>
            <p14:sldId id="264"/>
            <p14:sldId id="324"/>
            <p14:sldId id="295"/>
            <p14:sldId id="298"/>
            <p14:sldId id="318"/>
            <p14:sldId id="312"/>
            <p14:sldId id="320"/>
            <p14:sldId id="325"/>
            <p14:sldId id="299"/>
            <p14:sldId id="263"/>
            <p14:sldId id="300"/>
            <p14:sldId id="305"/>
            <p14:sldId id="307"/>
            <p14:sldId id="321"/>
            <p14:sldId id="274"/>
            <p14:sldId id="313"/>
            <p14:sldId id="2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Lyu, Yujia" initials="LY" lastIdx="2" clrIdx="1">
    <p:extLst>
      <p:ext uri="{19B8F6BF-5375-455C-9EA6-DF929625EA0E}">
        <p15:presenceInfo xmlns:p15="http://schemas.microsoft.com/office/powerpoint/2012/main" userId="S-1-5-21-1343024091-1383384898-725345543-964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9FF"/>
    <a:srgbClr val="268BDB"/>
    <a:srgbClr val="336699"/>
    <a:srgbClr val="3399FF"/>
    <a:srgbClr val="0066CC"/>
    <a:srgbClr val="B9D3E5"/>
    <a:srgbClr val="75BAFF"/>
    <a:srgbClr val="88B0D8"/>
    <a:srgbClr val="84A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87016784248221E-2"/>
          <c:y val="0.10088678456748013"/>
          <c:w val="0.96662596643150356"/>
          <c:h val="0.63407785748445722"/>
        </c:manualLayout>
      </c:layout>
      <c:barChart>
        <c:barDir val="col"/>
        <c:grouping val="percentStacked"/>
        <c:varyColors val="0"/>
        <c:ser>
          <c:idx val="0"/>
          <c:order val="0"/>
          <c:tx>
            <c:strRef>
              <c:f>Sheet1!$B$1</c:f>
              <c:strCache>
                <c:ptCount val="1"/>
                <c:pt idx="0">
                  <c:v>Satisfied</c:v>
                </c:pt>
              </c:strCache>
            </c:strRef>
          </c:tx>
          <c:spPr>
            <a:solidFill>
              <a:srgbClr val="3399FF"/>
            </a:solidFill>
            <a:ln>
              <a:noFill/>
            </a:ln>
            <a:effectLst/>
          </c:spPr>
          <c:invertIfNegative val="0"/>
          <c:dLbls>
            <c:dLbl>
              <c:idx val="0"/>
              <c:layout>
                <c:manualLayout>
                  <c:x val="-1.3905686680527699E-17"/>
                  <c:y val="-0.4886805105216178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980-41F8-B442-62FA2B821FA6}"/>
                </c:ext>
              </c:extLst>
            </c:dLbl>
            <c:dLbl>
              <c:idx val="1"/>
              <c:layout>
                <c:manualLayout>
                  <c:x val="0"/>
                  <c:y val="-0.5060726791728562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980-41F8-B442-62FA2B821FA6}"/>
                </c:ext>
              </c:extLst>
            </c:dLbl>
            <c:dLbl>
              <c:idx val="2"/>
              <c:layout>
                <c:manualLayout>
                  <c:x val="0"/>
                  <c:y val="-0.4917917837818148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980-41F8-B442-62FA2B821FA6}"/>
                </c:ext>
              </c:extLst>
            </c:dLbl>
            <c:dLbl>
              <c:idx val="3"/>
              <c:layout>
                <c:manualLayout>
                  <c:x val="-1.5170015258408585E-3"/>
                  <c:y val="-0.4511956546800559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980-41F8-B442-62FA2B821FA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3399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Received 
Leave</c:v>
                </c:pt>
                <c:pt idx="1">
                  <c:v>Negotiation 
Process</c:v>
                </c:pt>
                <c:pt idx="2">
                  <c:v>Return to 
Work</c:v>
                </c:pt>
                <c:pt idx="3">
                  <c:v>Pregnancy 
and Work</c:v>
                </c:pt>
              </c:strCache>
            </c:strRef>
          </c:cat>
          <c:val>
            <c:numRef>
              <c:f>Sheet1!$B$2:$B$5</c:f>
              <c:numCache>
                <c:formatCode>0%</c:formatCode>
                <c:ptCount val="4"/>
                <c:pt idx="0">
                  <c:v>0.62</c:v>
                </c:pt>
                <c:pt idx="1">
                  <c:v>0.56000000000000005</c:v>
                </c:pt>
                <c:pt idx="2">
                  <c:v>0.6</c:v>
                </c:pt>
                <c:pt idx="3">
                  <c:v>0.73</c:v>
                </c:pt>
              </c:numCache>
            </c:numRef>
          </c:val>
          <c:extLst>
            <c:ext xmlns:c16="http://schemas.microsoft.com/office/drawing/2014/chart" uri="{C3380CC4-5D6E-409C-BE32-E72D297353CC}">
              <c16:uniqueId val="{00000000-7980-41F8-B442-62FA2B821FA6}"/>
            </c:ext>
          </c:extLst>
        </c:ser>
        <c:ser>
          <c:idx val="1"/>
          <c:order val="1"/>
          <c:tx>
            <c:strRef>
              <c:f>Sheet1!$C$1</c:f>
              <c:strCache>
                <c:ptCount val="1"/>
                <c:pt idx="0">
                  <c:v>Neutral</c:v>
                </c:pt>
              </c:strCache>
            </c:strRef>
          </c:tx>
          <c:spPr>
            <a:solidFill>
              <a:srgbClr val="B3D9FF"/>
            </a:solidFill>
            <a:ln>
              <a:noFill/>
            </a:ln>
            <a:effectLst/>
          </c:spPr>
          <c:invertIfNegative val="0"/>
          <c:dLbls>
            <c:delete val="1"/>
          </c:dLbls>
          <c:cat>
            <c:strRef>
              <c:f>Sheet1!$A$2:$A$5</c:f>
              <c:strCache>
                <c:ptCount val="4"/>
                <c:pt idx="0">
                  <c:v>Received 
Leave</c:v>
                </c:pt>
                <c:pt idx="1">
                  <c:v>Negotiation 
Process</c:v>
                </c:pt>
                <c:pt idx="2">
                  <c:v>Return to 
Work</c:v>
                </c:pt>
                <c:pt idx="3">
                  <c:v>Pregnancy 
and Work</c:v>
                </c:pt>
              </c:strCache>
            </c:strRef>
          </c:cat>
          <c:val>
            <c:numRef>
              <c:f>Sheet1!$C$2:$C$5</c:f>
              <c:numCache>
                <c:formatCode>0%</c:formatCode>
                <c:ptCount val="4"/>
                <c:pt idx="0">
                  <c:v>0.09</c:v>
                </c:pt>
                <c:pt idx="1">
                  <c:v>0.16</c:v>
                </c:pt>
                <c:pt idx="2">
                  <c:v>0.18</c:v>
                </c:pt>
                <c:pt idx="3">
                  <c:v>0.14000000000000001</c:v>
                </c:pt>
              </c:numCache>
            </c:numRef>
          </c:val>
          <c:extLst>
            <c:ext xmlns:c16="http://schemas.microsoft.com/office/drawing/2014/chart" uri="{C3380CC4-5D6E-409C-BE32-E72D297353CC}">
              <c16:uniqueId val="{00000001-7980-41F8-B442-62FA2B821FA6}"/>
            </c:ext>
          </c:extLst>
        </c:ser>
        <c:ser>
          <c:idx val="2"/>
          <c:order val="2"/>
          <c:tx>
            <c:strRef>
              <c:f>Sheet1!$D$1</c:f>
              <c:strCache>
                <c:ptCount val="1"/>
                <c:pt idx="0">
                  <c:v>Dissatisfied</c:v>
                </c:pt>
              </c:strCache>
            </c:strRef>
          </c:tx>
          <c:spPr>
            <a:solidFill>
              <a:schemeClr val="bg1">
                <a:lumMod val="75000"/>
              </a:schemeClr>
            </a:solidFill>
            <a:ln>
              <a:noFill/>
            </a:ln>
            <a:effectLst/>
          </c:spPr>
          <c:invertIfNegative val="0"/>
          <c:dLbls>
            <c:delete val="1"/>
          </c:dLbls>
          <c:cat>
            <c:strRef>
              <c:f>Sheet1!$A$2:$A$5</c:f>
              <c:strCache>
                <c:ptCount val="4"/>
                <c:pt idx="0">
                  <c:v>Received 
Leave</c:v>
                </c:pt>
                <c:pt idx="1">
                  <c:v>Negotiation 
Process</c:v>
                </c:pt>
                <c:pt idx="2">
                  <c:v>Return to 
Work</c:v>
                </c:pt>
                <c:pt idx="3">
                  <c:v>Pregnancy 
and Work</c:v>
                </c:pt>
              </c:strCache>
            </c:strRef>
          </c:cat>
          <c:val>
            <c:numRef>
              <c:f>Sheet1!$D$2:$D$5</c:f>
              <c:numCache>
                <c:formatCode>0%</c:formatCode>
                <c:ptCount val="4"/>
                <c:pt idx="0">
                  <c:v>0.28999999999999998</c:v>
                </c:pt>
                <c:pt idx="1">
                  <c:v>0.28000000000000003</c:v>
                </c:pt>
                <c:pt idx="2">
                  <c:v>0.21</c:v>
                </c:pt>
                <c:pt idx="3">
                  <c:v>0.13</c:v>
                </c:pt>
              </c:numCache>
            </c:numRef>
          </c:val>
          <c:extLst>
            <c:ext xmlns:c16="http://schemas.microsoft.com/office/drawing/2014/chart" uri="{C3380CC4-5D6E-409C-BE32-E72D297353CC}">
              <c16:uniqueId val="{00000002-7980-41F8-B442-62FA2B821FA6}"/>
            </c:ext>
          </c:extLst>
        </c:ser>
        <c:dLbls>
          <c:dLblPos val="ctr"/>
          <c:showLegendKey val="0"/>
          <c:showVal val="1"/>
          <c:showCatName val="0"/>
          <c:showSerName val="0"/>
          <c:showPercent val="0"/>
          <c:showBubbleSize val="0"/>
        </c:dLbls>
        <c:gapWidth val="219"/>
        <c:overlap val="100"/>
        <c:axId val="140305760"/>
        <c:axId val="140306320"/>
      </c:barChart>
      <c:catAx>
        <c:axId val="14030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40306320"/>
        <c:crosses val="autoZero"/>
        <c:auto val="1"/>
        <c:lblAlgn val="ctr"/>
        <c:lblOffset val="100"/>
        <c:noMultiLvlLbl val="0"/>
      </c:catAx>
      <c:valAx>
        <c:axId val="140306320"/>
        <c:scaling>
          <c:orientation val="minMax"/>
        </c:scaling>
        <c:delete val="1"/>
        <c:axPos val="l"/>
        <c:numFmt formatCode="0%" sourceLinked="1"/>
        <c:majorTickMark val="none"/>
        <c:minorTickMark val="none"/>
        <c:tickLblPos val="nextTo"/>
        <c:crossAx val="140305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87016784248221E-2"/>
          <c:y val="0.10088678456748013"/>
          <c:w val="0.96662596643150356"/>
          <c:h val="0.63407785748445722"/>
        </c:manualLayout>
      </c:layout>
      <c:barChart>
        <c:barDir val="col"/>
        <c:grouping val="percentStacked"/>
        <c:varyColors val="0"/>
        <c:ser>
          <c:idx val="0"/>
          <c:order val="0"/>
          <c:tx>
            <c:strRef>
              <c:f>Sheet1!$B$1</c:f>
              <c:strCache>
                <c:ptCount val="1"/>
                <c:pt idx="0">
                  <c:v>Satisfied</c:v>
                </c:pt>
              </c:strCache>
            </c:strRef>
          </c:tx>
          <c:spPr>
            <a:solidFill>
              <a:srgbClr val="3399FF"/>
            </a:solidFill>
            <a:ln>
              <a:noFill/>
            </a:ln>
            <a:effectLst/>
          </c:spPr>
          <c:invertIfNegative val="0"/>
          <c:dLbls>
            <c:dLbl>
              <c:idx val="0"/>
              <c:layout>
                <c:manualLayout>
                  <c:x val="-1.3905686680527699E-17"/>
                  <c:y val="-0.4886805105216178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980-41F8-B442-62FA2B821FA6}"/>
                </c:ext>
              </c:extLst>
            </c:dLbl>
            <c:dLbl>
              <c:idx val="1"/>
              <c:layout>
                <c:manualLayout>
                  <c:x val="0"/>
                  <c:y val="-0.5060726791728562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980-41F8-B442-62FA2B821FA6}"/>
                </c:ext>
              </c:extLst>
            </c:dLbl>
            <c:dLbl>
              <c:idx val="2"/>
              <c:layout>
                <c:manualLayout>
                  <c:x val="0"/>
                  <c:y val="-0.4917917837818148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980-41F8-B442-62FA2B821FA6}"/>
                </c:ext>
              </c:extLst>
            </c:dLbl>
            <c:dLbl>
              <c:idx val="3"/>
              <c:layout>
                <c:manualLayout>
                  <c:x val="-1.5170015258408585E-3"/>
                  <c:y val="-0.4511956546800559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980-41F8-B442-62FA2B821FA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3399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Received 
Leave</c:v>
                </c:pt>
                <c:pt idx="1">
                  <c:v>Negotiation 
Process</c:v>
                </c:pt>
                <c:pt idx="2">
                  <c:v>Return to 
Work</c:v>
                </c:pt>
                <c:pt idx="3">
                  <c:v>Pregnancy 
and Work</c:v>
                </c:pt>
              </c:strCache>
            </c:strRef>
          </c:cat>
          <c:val>
            <c:numRef>
              <c:f>Sheet1!$B$2:$B$5</c:f>
              <c:numCache>
                <c:formatCode>0%</c:formatCode>
                <c:ptCount val="4"/>
                <c:pt idx="0">
                  <c:v>0.62</c:v>
                </c:pt>
                <c:pt idx="1">
                  <c:v>0.56000000000000005</c:v>
                </c:pt>
                <c:pt idx="2">
                  <c:v>0.6</c:v>
                </c:pt>
                <c:pt idx="3">
                  <c:v>0.73</c:v>
                </c:pt>
              </c:numCache>
            </c:numRef>
          </c:val>
          <c:extLst>
            <c:ext xmlns:c16="http://schemas.microsoft.com/office/drawing/2014/chart" uri="{C3380CC4-5D6E-409C-BE32-E72D297353CC}">
              <c16:uniqueId val="{00000000-7980-41F8-B442-62FA2B821FA6}"/>
            </c:ext>
          </c:extLst>
        </c:ser>
        <c:ser>
          <c:idx val="1"/>
          <c:order val="1"/>
          <c:tx>
            <c:strRef>
              <c:f>Sheet1!$C$1</c:f>
              <c:strCache>
                <c:ptCount val="1"/>
                <c:pt idx="0">
                  <c:v>Neutral</c:v>
                </c:pt>
              </c:strCache>
            </c:strRef>
          </c:tx>
          <c:spPr>
            <a:solidFill>
              <a:srgbClr val="B3D9FF"/>
            </a:solidFill>
            <a:ln>
              <a:noFill/>
            </a:ln>
            <a:effectLst/>
          </c:spPr>
          <c:invertIfNegative val="0"/>
          <c:dLbls>
            <c:delete val="1"/>
          </c:dLbls>
          <c:cat>
            <c:strRef>
              <c:f>Sheet1!$A$2:$A$5</c:f>
              <c:strCache>
                <c:ptCount val="4"/>
                <c:pt idx="0">
                  <c:v>Received 
Leave</c:v>
                </c:pt>
                <c:pt idx="1">
                  <c:v>Negotiation 
Process</c:v>
                </c:pt>
                <c:pt idx="2">
                  <c:v>Return to 
Work</c:v>
                </c:pt>
                <c:pt idx="3">
                  <c:v>Pregnancy 
and Work</c:v>
                </c:pt>
              </c:strCache>
            </c:strRef>
          </c:cat>
          <c:val>
            <c:numRef>
              <c:f>Sheet1!$C$2:$C$5</c:f>
              <c:numCache>
                <c:formatCode>0%</c:formatCode>
                <c:ptCount val="4"/>
                <c:pt idx="0">
                  <c:v>0.09</c:v>
                </c:pt>
                <c:pt idx="1">
                  <c:v>0.16</c:v>
                </c:pt>
                <c:pt idx="2">
                  <c:v>0.18</c:v>
                </c:pt>
                <c:pt idx="3">
                  <c:v>0.14000000000000001</c:v>
                </c:pt>
              </c:numCache>
            </c:numRef>
          </c:val>
          <c:extLst>
            <c:ext xmlns:c16="http://schemas.microsoft.com/office/drawing/2014/chart" uri="{C3380CC4-5D6E-409C-BE32-E72D297353CC}">
              <c16:uniqueId val="{00000001-7980-41F8-B442-62FA2B821FA6}"/>
            </c:ext>
          </c:extLst>
        </c:ser>
        <c:ser>
          <c:idx val="2"/>
          <c:order val="2"/>
          <c:tx>
            <c:strRef>
              <c:f>Sheet1!$D$1</c:f>
              <c:strCache>
                <c:ptCount val="1"/>
                <c:pt idx="0">
                  <c:v>Dissatisfied</c:v>
                </c:pt>
              </c:strCache>
            </c:strRef>
          </c:tx>
          <c:spPr>
            <a:solidFill>
              <a:schemeClr val="bg1">
                <a:lumMod val="75000"/>
              </a:schemeClr>
            </a:solidFill>
            <a:ln>
              <a:noFill/>
            </a:ln>
            <a:effectLst/>
          </c:spPr>
          <c:invertIfNegative val="0"/>
          <c:dLbls>
            <c:delete val="1"/>
          </c:dLbls>
          <c:cat>
            <c:strRef>
              <c:f>Sheet1!$A$2:$A$5</c:f>
              <c:strCache>
                <c:ptCount val="4"/>
                <c:pt idx="0">
                  <c:v>Received 
Leave</c:v>
                </c:pt>
                <c:pt idx="1">
                  <c:v>Negotiation 
Process</c:v>
                </c:pt>
                <c:pt idx="2">
                  <c:v>Return to 
Work</c:v>
                </c:pt>
                <c:pt idx="3">
                  <c:v>Pregnancy 
and Work</c:v>
                </c:pt>
              </c:strCache>
            </c:strRef>
          </c:cat>
          <c:val>
            <c:numRef>
              <c:f>Sheet1!$D$2:$D$5</c:f>
              <c:numCache>
                <c:formatCode>0%</c:formatCode>
                <c:ptCount val="4"/>
                <c:pt idx="0">
                  <c:v>0.28999999999999998</c:v>
                </c:pt>
                <c:pt idx="1">
                  <c:v>0.28000000000000003</c:v>
                </c:pt>
                <c:pt idx="2">
                  <c:v>0.21</c:v>
                </c:pt>
                <c:pt idx="3">
                  <c:v>0.13</c:v>
                </c:pt>
              </c:numCache>
            </c:numRef>
          </c:val>
          <c:extLst>
            <c:ext xmlns:c16="http://schemas.microsoft.com/office/drawing/2014/chart" uri="{C3380CC4-5D6E-409C-BE32-E72D297353CC}">
              <c16:uniqueId val="{00000002-7980-41F8-B442-62FA2B821FA6}"/>
            </c:ext>
          </c:extLst>
        </c:ser>
        <c:dLbls>
          <c:dLblPos val="ctr"/>
          <c:showLegendKey val="0"/>
          <c:showVal val="1"/>
          <c:showCatName val="0"/>
          <c:showSerName val="0"/>
          <c:showPercent val="0"/>
          <c:showBubbleSize val="0"/>
        </c:dLbls>
        <c:gapWidth val="219"/>
        <c:overlap val="100"/>
        <c:axId val="140305760"/>
        <c:axId val="140306320"/>
      </c:barChart>
      <c:catAx>
        <c:axId val="14030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40306320"/>
        <c:crosses val="autoZero"/>
        <c:auto val="1"/>
        <c:lblAlgn val="ctr"/>
        <c:lblOffset val="100"/>
        <c:noMultiLvlLbl val="0"/>
      </c:catAx>
      <c:valAx>
        <c:axId val="140306320"/>
        <c:scaling>
          <c:orientation val="minMax"/>
        </c:scaling>
        <c:delete val="1"/>
        <c:axPos val="l"/>
        <c:numFmt formatCode="0%" sourceLinked="1"/>
        <c:majorTickMark val="none"/>
        <c:minorTickMark val="none"/>
        <c:tickLblPos val="nextTo"/>
        <c:crossAx val="140305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87016784248221E-2"/>
          <c:y val="0.10088678456748013"/>
          <c:w val="0.96662596643150356"/>
          <c:h val="0.6462250962997006"/>
        </c:manualLayout>
      </c:layout>
      <c:barChart>
        <c:barDir val="col"/>
        <c:grouping val="percentStacked"/>
        <c:varyColors val="0"/>
        <c:ser>
          <c:idx val="0"/>
          <c:order val="0"/>
          <c:tx>
            <c:strRef>
              <c:f>Sheet1!$B$1</c:f>
              <c:strCache>
                <c:ptCount val="1"/>
                <c:pt idx="0">
                  <c:v>Agree</c:v>
                </c:pt>
              </c:strCache>
            </c:strRef>
          </c:tx>
          <c:spPr>
            <a:solidFill>
              <a:srgbClr val="3399FF"/>
            </a:solidFill>
            <a:ln>
              <a:noFill/>
            </a:ln>
            <a:effectLst/>
          </c:spPr>
          <c:invertIfNegative val="0"/>
          <c:dLbls>
            <c:dLbl>
              <c:idx val="0"/>
              <c:layout>
                <c:manualLayout>
                  <c:x val="-2.7811373361055398E-17"/>
                  <c:y val="-0.4448498817433282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281-4B36-B98E-CFDDF25A428D}"/>
                </c:ext>
              </c:extLst>
            </c:dLbl>
            <c:dLbl>
              <c:idx val="1"/>
              <c:layout>
                <c:manualLayout>
                  <c:x val="0"/>
                  <c:y val="-0.5306792119941928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281-4B36-B98E-CFDDF25A428D}"/>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3399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Colleague</c:v>
                </c:pt>
                <c:pt idx="1">
                  <c:v>Chair</c:v>
                </c:pt>
              </c:strCache>
            </c:strRef>
          </c:cat>
          <c:val>
            <c:numRef>
              <c:f>Sheet1!$B$2:$B$3</c:f>
              <c:numCache>
                <c:formatCode>0%</c:formatCode>
                <c:ptCount val="2"/>
                <c:pt idx="0">
                  <c:v>0.78</c:v>
                </c:pt>
                <c:pt idx="1">
                  <c:v>0.51</c:v>
                </c:pt>
              </c:numCache>
            </c:numRef>
          </c:val>
          <c:extLst>
            <c:ext xmlns:c16="http://schemas.microsoft.com/office/drawing/2014/chart" uri="{C3380CC4-5D6E-409C-BE32-E72D297353CC}">
              <c16:uniqueId val="{00000004-5281-4B36-B98E-CFDDF25A428D}"/>
            </c:ext>
          </c:extLst>
        </c:ser>
        <c:ser>
          <c:idx val="1"/>
          <c:order val="1"/>
          <c:tx>
            <c:strRef>
              <c:f>Sheet1!$C$1</c:f>
              <c:strCache>
                <c:ptCount val="1"/>
                <c:pt idx="0">
                  <c:v>Neutral</c:v>
                </c:pt>
              </c:strCache>
            </c:strRef>
          </c:tx>
          <c:spPr>
            <a:solidFill>
              <a:srgbClr val="B3D9FF"/>
            </a:solidFill>
            <a:ln>
              <a:noFill/>
            </a:ln>
            <a:effectLst/>
          </c:spPr>
          <c:invertIfNegative val="0"/>
          <c:dLbls>
            <c:delete val="1"/>
          </c:dLbls>
          <c:cat>
            <c:strRef>
              <c:f>Sheet1!$A$2:$A$3</c:f>
              <c:strCache>
                <c:ptCount val="2"/>
                <c:pt idx="0">
                  <c:v>Colleague</c:v>
                </c:pt>
                <c:pt idx="1">
                  <c:v>Chair</c:v>
                </c:pt>
              </c:strCache>
            </c:strRef>
          </c:cat>
          <c:val>
            <c:numRef>
              <c:f>Sheet1!$C$2:$C$3</c:f>
              <c:numCache>
                <c:formatCode>0%</c:formatCode>
                <c:ptCount val="2"/>
                <c:pt idx="0">
                  <c:v>0.11</c:v>
                </c:pt>
                <c:pt idx="1">
                  <c:v>0.28999999999999998</c:v>
                </c:pt>
              </c:numCache>
            </c:numRef>
          </c:val>
          <c:extLst>
            <c:ext xmlns:c16="http://schemas.microsoft.com/office/drawing/2014/chart" uri="{C3380CC4-5D6E-409C-BE32-E72D297353CC}">
              <c16:uniqueId val="{00000005-5281-4B36-B98E-CFDDF25A428D}"/>
            </c:ext>
          </c:extLst>
        </c:ser>
        <c:ser>
          <c:idx val="2"/>
          <c:order val="2"/>
          <c:tx>
            <c:strRef>
              <c:f>Sheet1!$D$1</c:f>
              <c:strCache>
                <c:ptCount val="1"/>
                <c:pt idx="0">
                  <c:v>Disagree</c:v>
                </c:pt>
              </c:strCache>
            </c:strRef>
          </c:tx>
          <c:spPr>
            <a:solidFill>
              <a:schemeClr val="bg1">
                <a:lumMod val="75000"/>
              </a:schemeClr>
            </a:solidFill>
            <a:ln>
              <a:noFill/>
            </a:ln>
            <a:effectLst/>
          </c:spPr>
          <c:invertIfNegative val="0"/>
          <c:dLbls>
            <c:delete val="1"/>
          </c:dLbls>
          <c:cat>
            <c:strRef>
              <c:f>Sheet1!$A$2:$A$3</c:f>
              <c:strCache>
                <c:ptCount val="2"/>
                <c:pt idx="0">
                  <c:v>Colleague</c:v>
                </c:pt>
                <c:pt idx="1">
                  <c:v>Chair</c:v>
                </c:pt>
              </c:strCache>
            </c:strRef>
          </c:cat>
          <c:val>
            <c:numRef>
              <c:f>Sheet1!$D$2:$D$3</c:f>
              <c:numCache>
                <c:formatCode>0%</c:formatCode>
                <c:ptCount val="2"/>
                <c:pt idx="0">
                  <c:v>0.11</c:v>
                </c:pt>
                <c:pt idx="1">
                  <c:v>0.19</c:v>
                </c:pt>
              </c:numCache>
            </c:numRef>
          </c:val>
          <c:extLst>
            <c:ext xmlns:c16="http://schemas.microsoft.com/office/drawing/2014/chart" uri="{C3380CC4-5D6E-409C-BE32-E72D297353CC}">
              <c16:uniqueId val="{00000006-5281-4B36-B98E-CFDDF25A428D}"/>
            </c:ext>
          </c:extLst>
        </c:ser>
        <c:dLbls>
          <c:dLblPos val="ctr"/>
          <c:showLegendKey val="0"/>
          <c:showVal val="1"/>
          <c:showCatName val="0"/>
          <c:showSerName val="0"/>
          <c:showPercent val="0"/>
          <c:showBubbleSize val="0"/>
        </c:dLbls>
        <c:gapWidth val="219"/>
        <c:overlap val="100"/>
        <c:axId val="171500496"/>
        <c:axId val="167123936"/>
      </c:barChart>
      <c:catAx>
        <c:axId val="17150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67123936"/>
        <c:crosses val="autoZero"/>
        <c:auto val="1"/>
        <c:lblAlgn val="ctr"/>
        <c:lblOffset val="100"/>
        <c:noMultiLvlLbl val="0"/>
      </c:catAx>
      <c:valAx>
        <c:axId val="167123936"/>
        <c:scaling>
          <c:orientation val="minMax"/>
        </c:scaling>
        <c:delete val="1"/>
        <c:axPos val="l"/>
        <c:numFmt formatCode="0%" sourceLinked="1"/>
        <c:majorTickMark val="none"/>
        <c:minorTickMark val="none"/>
        <c:tickLblPos val="nextTo"/>
        <c:crossAx val="171500496"/>
        <c:crosses val="autoZero"/>
        <c:crossBetween val="between"/>
      </c:valAx>
      <c:spPr>
        <a:noFill/>
        <a:ln>
          <a:noFill/>
        </a:ln>
        <a:effectLst/>
      </c:spPr>
    </c:plotArea>
    <c:legend>
      <c:legendPos val="b"/>
      <c:layout>
        <c:manualLayout>
          <c:xMode val="edge"/>
          <c:yMode val="edge"/>
          <c:x val="0.28031258657062053"/>
          <c:y val="0.88720147018591911"/>
          <c:w val="0.43937469637077692"/>
          <c:h val="6.888414963433497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87016784248221E-2"/>
          <c:y val="0.10088678456748013"/>
          <c:w val="0.96662596643150356"/>
          <c:h val="0.6462250962997006"/>
        </c:manualLayout>
      </c:layout>
      <c:barChart>
        <c:barDir val="col"/>
        <c:grouping val="percentStacked"/>
        <c:varyColors val="0"/>
        <c:ser>
          <c:idx val="0"/>
          <c:order val="0"/>
          <c:tx>
            <c:strRef>
              <c:f>Sheet1!$B$1</c:f>
              <c:strCache>
                <c:ptCount val="1"/>
                <c:pt idx="0">
                  <c:v>Good</c:v>
                </c:pt>
              </c:strCache>
            </c:strRef>
          </c:tx>
          <c:spPr>
            <a:solidFill>
              <a:srgbClr val="3399FF"/>
            </a:solidFill>
            <a:ln>
              <a:noFill/>
            </a:ln>
            <a:effectLst/>
          </c:spPr>
          <c:invertIfNegative val="0"/>
          <c:dLbls>
            <c:dLbl>
              <c:idx val="0"/>
              <c:layout>
                <c:manualLayout>
                  <c:x val="-1.6571973712935053E-3"/>
                  <c:y val="-0.4810146072775016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EDA-49D6-AECB-987A5D72265C}"/>
                </c:ext>
              </c:extLst>
            </c:dLbl>
            <c:dLbl>
              <c:idx val="1"/>
              <c:layout>
                <c:manualLayout>
                  <c:x val="3.3143947425870106E-3"/>
                  <c:y val="-0.5668439310591013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EDA-49D6-AECB-987A5D72265C}"/>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3399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Department
/Unit</c:v>
                </c:pt>
                <c:pt idx="1">
                  <c:v>University</c:v>
                </c:pt>
                <c:pt idx="2">
                  <c:v>Fairness</c:v>
                </c:pt>
              </c:strCache>
            </c:strRef>
          </c:cat>
          <c:val>
            <c:numRef>
              <c:f>Sheet1!$B$2:$B$4</c:f>
              <c:numCache>
                <c:formatCode>0%</c:formatCode>
                <c:ptCount val="3"/>
                <c:pt idx="0">
                  <c:v>0.64</c:v>
                </c:pt>
                <c:pt idx="1">
                  <c:v>0.48</c:v>
                </c:pt>
              </c:numCache>
            </c:numRef>
          </c:val>
          <c:extLst>
            <c:ext xmlns:c16="http://schemas.microsoft.com/office/drawing/2014/chart" uri="{C3380CC4-5D6E-409C-BE32-E72D297353CC}">
              <c16:uniqueId val="{00000002-BEDA-49D6-AECB-987A5D72265C}"/>
            </c:ext>
          </c:extLst>
        </c:ser>
        <c:ser>
          <c:idx val="1"/>
          <c:order val="1"/>
          <c:tx>
            <c:strRef>
              <c:f>Sheet1!$C$1</c:f>
              <c:strCache>
                <c:ptCount val="1"/>
                <c:pt idx="0">
                  <c:v>Fair</c:v>
                </c:pt>
              </c:strCache>
            </c:strRef>
          </c:tx>
          <c:spPr>
            <a:solidFill>
              <a:srgbClr val="B3D9FF"/>
            </a:solidFill>
            <a:ln>
              <a:noFill/>
            </a:ln>
            <a:effectLst/>
          </c:spPr>
          <c:invertIfNegative val="0"/>
          <c:dPt>
            <c:idx val="2"/>
            <c:invertIfNegative val="0"/>
            <c:bubble3D val="0"/>
            <c:spPr>
              <a:solidFill>
                <a:srgbClr val="3399FF"/>
              </a:solidFill>
              <a:ln>
                <a:noFill/>
              </a:ln>
              <a:effectLst/>
            </c:spPr>
            <c:extLst>
              <c:ext xmlns:c16="http://schemas.microsoft.com/office/drawing/2014/chart" uri="{C3380CC4-5D6E-409C-BE32-E72D297353CC}">
                <c16:uniqueId val="{00000005-BEDA-49D6-AECB-987A5D72265C}"/>
              </c:ext>
            </c:extLst>
          </c:dPt>
          <c:dLbls>
            <c:dLbl>
              <c:idx val="2"/>
              <c:layout>
                <c:manualLayout>
                  <c:x val="-1.2152640334480868E-16"/>
                  <c:y val="-0.4417270006315616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3399F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EDA-49D6-AECB-987A5D7226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Department
/Unit</c:v>
                </c:pt>
                <c:pt idx="1">
                  <c:v>University</c:v>
                </c:pt>
                <c:pt idx="2">
                  <c:v>Fairness</c:v>
                </c:pt>
              </c:strCache>
            </c:strRef>
          </c:cat>
          <c:val>
            <c:numRef>
              <c:f>Sheet1!$C$2:$C$4</c:f>
              <c:numCache>
                <c:formatCode>0%</c:formatCode>
                <c:ptCount val="3"/>
                <c:pt idx="0">
                  <c:v>0.24</c:v>
                </c:pt>
                <c:pt idx="1">
                  <c:v>0.35</c:v>
                </c:pt>
                <c:pt idx="2">
                  <c:v>0.75</c:v>
                </c:pt>
              </c:numCache>
            </c:numRef>
          </c:val>
          <c:extLst>
            <c:ext xmlns:c16="http://schemas.microsoft.com/office/drawing/2014/chart" uri="{C3380CC4-5D6E-409C-BE32-E72D297353CC}">
              <c16:uniqueId val="{00000003-BEDA-49D6-AECB-987A5D72265C}"/>
            </c:ext>
          </c:extLst>
        </c:ser>
        <c:ser>
          <c:idx val="2"/>
          <c:order val="2"/>
          <c:tx>
            <c:strRef>
              <c:f>Sheet1!$D$1</c:f>
              <c:strCache>
                <c:ptCount val="1"/>
                <c:pt idx="0">
                  <c:v>Poor (Not Fair)</c:v>
                </c:pt>
              </c:strCache>
            </c:strRef>
          </c:tx>
          <c:spPr>
            <a:solidFill>
              <a:schemeClr val="bg1">
                <a:lumMod val="75000"/>
              </a:schemeClr>
            </a:solidFill>
            <a:ln>
              <a:noFill/>
            </a:ln>
            <a:effectLst/>
          </c:spPr>
          <c:invertIfNegative val="0"/>
          <c:dLbls>
            <c:delete val="1"/>
          </c:dLbls>
          <c:cat>
            <c:strRef>
              <c:f>Sheet1!$A$2:$A$4</c:f>
              <c:strCache>
                <c:ptCount val="3"/>
                <c:pt idx="0">
                  <c:v>Department
/Unit</c:v>
                </c:pt>
                <c:pt idx="1">
                  <c:v>University</c:v>
                </c:pt>
                <c:pt idx="2">
                  <c:v>Fairness</c:v>
                </c:pt>
              </c:strCache>
            </c:strRef>
          </c:cat>
          <c:val>
            <c:numRef>
              <c:f>Sheet1!$D$2:$D$4</c:f>
              <c:numCache>
                <c:formatCode>0%</c:formatCode>
                <c:ptCount val="3"/>
                <c:pt idx="0">
                  <c:v>0.12</c:v>
                </c:pt>
                <c:pt idx="1">
                  <c:v>0.48</c:v>
                </c:pt>
                <c:pt idx="2">
                  <c:v>0.25</c:v>
                </c:pt>
              </c:numCache>
            </c:numRef>
          </c:val>
          <c:extLst>
            <c:ext xmlns:c16="http://schemas.microsoft.com/office/drawing/2014/chart" uri="{C3380CC4-5D6E-409C-BE32-E72D297353CC}">
              <c16:uniqueId val="{00000004-BEDA-49D6-AECB-987A5D72265C}"/>
            </c:ext>
          </c:extLst>
        </c:ser>
        <c:dLbls>
          <c:dLblPos val="ctr"/>
          <c:showLegendKey val="0"/>
          <c:showVal val="1"/>
          <c:showCatName val="0"/>
          <c:showSerName val="0"/>
          <c:showPercent val="0"/>
          <c:showBubbleSize val="0"/>
        </c:dLbls>
        <c:gapWidth val="219"/>
        <c:overlap val="100"/>
        <c:axId val="172155536"/>
        <c:axId val="172156096"/>
      </c:barChart>
      <c:catAx>
        <c:axId val="17215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72156096"/>
        <c:crosses val="autoZero"/>
        <c:auto val="1"/>
        <c:lblAlgn val="ctr"/>
        <c:lblOffset val="100"/>
        <c:noMultiLvlLbl val="0"/>
      </c:catAx>
      <c:valAx>
        <c:axId val="172156096"/>
        <c:scaling>
          <c:orientation val="minMax"/>
        </c:scaling>
        <c:delete val="1"/>
        <c:axPos val="l"/>
        <c:numFmt formatCode="0%" sourceLinked="1"/>
        <c:majorTickMark val="none"/>
        <c:minorTickMark val="none"/>
        <c:tickLblPos val="nextTo"/>
        <c:crossAx val="172155536"/>
        <c:crosses val="autoZero"/>
        <c:crossBetween val="between"/>
      </c:valAx>
      <c:spPr>
        <a:noFill/>
        <a:ln>
          <a:noFill/>
        </a:ln>
        <a:effectLst/>
      </c:spPr>
    </c:plotArea>
    <c:legend>
      <c:legendPos val="b"/>
      <c:layout>
        <c:manualLayout>
          <c:xMode val="edge"/>
          <c:yMode val="edge"/>
          <c:x val="0.28031258657062053"/>
          <c:y val="0.88720147018591911"/>
          <c:w val="0.43937469637077692"/>
          <c:h val="6.888414963433497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87016784248221E-2"/>
          <c:y val="0.10088678456748013"/>
          <c:w val="0.96662596643150356"/>
          <c:h val="0.6462250962997006"/>
        </c:manualLayout>
      </c:layout>
      <c:barChart>
        <c:barDir val="col"/>
        <c:grouping val="percentStacked"/>
        <c:varyColors val="0"/>
        <c:ser>
          <c:idx val="0"/>
          <c:order val="0"/>
          <c:tx>
            <c:strRef>
              <c:f>Sheet1!$B$1</c:f>
              <c:strCache>
                <c:ptCount val="1"/>
                <c:pt idx="0">
                  <c:v>Agree</c:v>
                </c:pt>
              </c:strCache>
            </c:strRef>
          </c:tx>
          <c:spPr>
            <a:solidFill>
              <a:srgbClr val="3399FF"/>
            </a:solidFill>
            <a:ln>
              <a:noFill/>
            </a:ln>
            <a:effectLst/>
          </c:spPr>
          <c:invertIfNegative val="0"/>
          <c:dLbls>
            <c:dLbl>
              <c:idx val="0"/>
              <c:layout>
                <c:manualLayout>
                  <c:x val="3.3143947425870106E-3"/>
                  <c:y val="-0.5636769699687880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79D-471E-8493-593A7D8520A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3399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Career Pressures</c:v>
                </c:pt>
              </c:strCache>
            </c:strRef>
          </c:cat>
          <c:val>
            <c:numRef>
              <c:f>Sheet1!$B$2</c:f>
              <c:numCache>
                <c:formatCode>0%</c:formatCode>
                <c:ptCount val="1"/>
                <c:pt idx="0">
                  <c:v>0.38</c:v>
                </c:pt>
              </c:numCache>
            </c:numRef>
          </c:val>
          <c:extLst>
            <c:ext xmlns:c16="http://schemas.microsoft.com/office/drawing/2014/chart" uri="{C3380CC4-5D6E-409C-BE32-E72D297353CC}">
              <c16:uniqueId val="{00000002-079D-471E-8493-593A7D8520A9}"/>
            </c:ext>
          </c:extLst>
        </c:ser>
        <c:ser>
          <c:idx val="1"/>
          <c:order val="1"/>
          <c:tx>
            <c:strRef>
              <c:f>Sheet1!$C$1</c:f>
              <c:strCache>
                <c:ptCount val="1"/>
                <c:pt idx="0">
                  <c:v>Neutral</c:v>
                </c:pt>
              </c:strCache>
            </c:strRef>
          </c:tx>
          <c:spPr>
            <a:solidFill>
              <a:srgbClr val="B3D9FF"/>
            </a:solidFill>
            <a:ln>
              <a:noFill/>
            </a:ln>
            <a:effectLst/>
          </c:spPr>
          <c:invertIfNegative val="0"/>
          <c:dLbls>
            <c:delete val="1"/>
          </c:dLbls>
          <c:cat>
            <c:strRef>
              <c:f>Sheet1!$A$2</c:f>
              <c:strCache>
                <c:ptCount val="1"/>
                <c:pt idx="0">
                  <c:v>Career Pressures</c:v>
                </c:pt>
              </c:strCache>
            </c:strRef>
          </c:cat>
          <c:val>
            <c:numRef>
              <c:f>Sheet1!$C$2</c:f>
              <c:numCache>
                <c:formatCode>0%</c:formatCode>
                <c:ptCount val="1"/>
                <c:pt idx="0">
                  <c:v>0.16</c:v>
                </c:pt>
              </c:numCache>
            </c:numRef>
          </c:val>
          <c:extLst>
            <c:ext xmlns:c16="http://schemas.microsoft.com/office/drawing/2014/chart" uri="{C3380CC4-5D6E-409C-BE32-E72D297353CC}">
              <c16:uniqueId val="{00000003-079D-471E-8493-593A7D8520A9}"/>
            </c:ext>
          </c:extLst>
        </c:ser>
        <c:ser>
          <c:idx val="2"/>
          <c:order val="2"/>
          <c:tx>
            <c:strRef>
              <c:f>Sheet1!$D$1</c:f>
              <c:strCache>
                <c:ptCount val="1"/>
                <c:pt idx="0">
                  <c:v>Disagree</c:v>
                </c:pt>
              </c:strCache>
            </c:strRef>
          </c:tx>
          <c:spPr>
            <a:solidFill>
              <a:schemeClr val="bg1">
                <a:lumMod val="75000"/>
              </a:schemeClr>
            </a:solidFill>
            <a:ln>
              <a:noFill/>
            </a:ln>
            <a:effectLst/>
          </c:spPr>
          <c:invertIfNegative val="0"/>
          <c:dLbls>
            <c:delete val="1"/>
          </c:dLbls>
          <c:cat>
            <c:strRef>
              <c:f>Sheet1!$A$2</c:f>
              <c:strCache>
                <c:ptCount val="1"/>
                <c:pt idx="0">
                  <c:v>Career Pressures</c:v>
                </c:pt>
              </c:strCache>
            </c:strRef>
          </c:cat>
          <c:val>
            <c:numRef>
              <c:f>Sheet1!$D$2</c:f>
              <c:numCache>
                <c:formatCode>0%</c:formatCode>
                <c:ptCount val="1"/>
                <c:pt idx="0">
                  <c:v>0.48</c:v>
                </c:pt>
              </c:numCache>
            </c:numRef>
          </c:val>
          <c:extLst>
            <c:ext xmlns:c16="http://schemas.microsoft.com/office/drawing/2014/chart" uri="{C3380CC4-5D6E-409C-BE32-E72D297353CC}">
              <c16:uniqueId val="{00000004-079D-471E-8493-593A7D8520A9}"/>
            </c:ext>
          </c:extLst>
        </c:ser>
        <c:dLbls>
          <c:dLblPos val="ctr"/>
          <c:showLegendKey val="0"/>
          <c:showVal val="1"/>
          <c:showCatName val="0"/>
          <c:showSerName val="0"/>
          <c:showPercent val="0"/>
          <c:showBubbleSize val="0"/>
        </c:dLbls>
        <c:gapWidth val="219"/>
        <c:overlap val="100"/>
        <c:axId val="172160016"/>
        <c:axId val="172160576"/>
      </c:barChart>
      <c:catAx>
        <c:axId val="17216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72160576"/>
        <c:crosses val="autoZero"/>
        <c:auto val="1"/>
        <c:lblAlgn val="ctr"/>
        <c:lblOffset val="100"/>
        <c:noMultiLvlLbl val="0"/>
      </c:catAx>
      <c:valAx>
        <c:axId val="172160576"/>
        <c:scaling>
          <c:orientation val="minMax"/>
        </c:scaling>
        <c:delete val="1"/>
        <c:axPos val="l"/>
        <c:numFmt formatCode="0%" sourceLinked="1"/>
        <c:majorTickMark val="none"/>
        <c:minorTickMark val="none"/>
        <c:tickLblPos val="nextTo"/>
        <c:crossAx val="172160016"/>
        <c:crosses val="autoZero"/>
        <c:crossBetween val="between"/>
      </c:valAx>
      <c:spPr>
        <a:noFill/>
        <a:ln>
          <a:noFill/>
        </a:ln>
        <a:effectLst/>
      </c:spPr>
    </c:plotArea>
    <c:legend>
      <c:legendPos val="b"/>
      <c:layout>
        <c:manualLayout>
          <c:xMode val="edge"/>
          <c:yMode val="edge"/>
          <c:x val="0.17188970975720871"/>
          <c:y val="0.88461827135181648"/>
          <c:w val="0.65375642330107042"/>
          <c:h val="6.888414963433497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87016784248221E-2"/>
          <c:y val="0.10088678456748013"/>
          <c:w val="0.96662596643150356"/>
          <c:h val="0.6462250962997006"/>
        </c:manualLayout>
      </c:layout>
      <c:barChart>
        <c:barDir val="col"/>
        <c:grouping val="percentStacked"/>
        <c:varyColors val="0"/>
        <c:ser>
          <c:idx val="0"/>
          <c:order val="0"/>
          <c:tx>
            <c:strRef>
              <c:f>Sheet1!$B$1</c:f>
              <c:strCache>
                <c:ptCount val="1"/>
                <c:pt idx="0">
                  <c:v>No Influence</c:v>
                </c:pt>
              </c:strCache>
            </c:strRef>
          </c:tx>
          <c:spPr>
            <a:solidFill>
              <a:srgbClr val="336699"/>
            </a:solidFill>
            <a:ln>
              <a:noFill/>
            </a:ln>
            <a:effectLst/>
          </c:spPr>
          <c:invertIfNegative val="0"/>
          <c:dLbls>
            <c:dLbl>
              <c:idx val="0"/>
              <c:layout>
                <c:manualLayout>
                  <c:x val="3.3143947425870409E-3"/>
                  <c:y val="-0.4784314084433989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6CB-47A4-9BFE-D8F9186A6DB6}"/>
                </c:ext>
              </c:extLst>
            </c:dLbl>
            <c:dLbl>
              <c:idx val="1"/>
              <c:layout>
                <c:manualLayout>
                  <c:x val="-1.2152640334480868E-16"/>
                  <c:y val="-0.5358455450498689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6CB-47A4-9BFE-D8F9186A6DB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3399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Recruitment</c:v>
                </c:pt>
                <c:pt idx="1">
                  <c:v>Retention</c:v>
                </c:pt>
              </c:strCache>
            </c:strRef>
          </c:cat>
          <c:val>
            <c:numRef>
              <c:f>Sheet1!$B$2:$B$3</c:f>
              <c:numCache>
                <c:formatCode>0%</c:formatCode>
                <c:ptCount val="2"/>
                <c:pt idx="0">
                  <c:v>0.64</c:v>
                </c:pt>
                <c:pt idx="1">
                  <c:v>0.46</c:v>
                </c:pt>
              </c:numCache>
            </c:numRef>
          </c:val>
          <c:extLst>
            <c:ext xmlns:c16="http://schemas.microsoft.com/office/drawing/2014/chart" uri="{C3380CC4-5D6E-409C-BE32-E72D297353CC}">
              <c16:uniqueId val="{00000002-76CB-47A4-9BFE-D8F9186A6DB6}"/>
            </c:ext>
          </c:extLst>
        </c:ser>
        <c:ser>
          <c:idx val="1"/>
          <c:order val="1"/>
          <c:tx>
            <c:strRef>
              <c:f>Sheet1!$C$1</c:f>
              <c:strCache>
                <c:ptCount val="1"/>
                <c:pt idx="0">
                  <c:v>A Little</c:v>
                </c:pt>
              </c:strCache>
            </c:strRef>
          </c:tx>
          <c:spPr>
            <a:solidFill>
              <a:srgbClr val="268BDB"/>
            </a:solidFill>
            <a:ln>
              <a:noFill/>
            </a:ln>
            <a:effectLst/>
          </c:spPr>
          <c:invertIfNegative val="0"/>
          <c:dLbls>
            <c:delete val="1"/>
          </c:dLbls>
          <c:cat>
            <c:strRef>
              <c:f>Sheet1!$A$2:$A$3</c:f>
              <c:strCache>
                <c:ptCount val="2"/>
                <c:pt idx="0">
                  <c:v>Recruitment</c:v>
                </c:pt>
                <c:pt idx="1">
                  <c:v>Retention</c:v>
                </c:pt>
              </c:strCache>
            </c:strRef>
          </c:cat>
          <c:val>
            <c:numRef>
              <c:f>Sheet1!$C$2:$C$3</c:f>
              <c:numCache>
                <c:formatCode>0%</c:formatCode>
                <c:ptCount val="2"/>
                <c:pt idx="0">
                  <c:v>0.09</c:v>
                </c:pt>
                <c:pt idx="1">
                  <c:v>0.11</c:v>
                </c:pt>
              </c:numCache>
            </c:numRef>
          </c:val>
          <c:extLst>
            <c:ext xmlns:c16="http://schemas.microsoft.com/office/drawing/2014/chart" uri="{C3380CC4-5D6E-409C-BE32-E72D297353CC}">
              <c16:uniqueId val="{00000003-76CB-47A4-9BFE-D8F9186A6DB6}"/>
            </c:ext>
          </c:extLst>
        </c:ser>
        <c:ser>
          <c:idx val="2"/>
          <c:order val="2"/>
          <c:tx>
            <c:strRef>
              <c:f>Sheet1!$D$1</c:f>
              <c:strCache>
                <c:ptCount val="1"/>
                <c:pt idx="0">
                  <c:v>Somewhat</c:v>
                </c:pt>
              </c:strCache>
            </c:strRef>
          </c:tx>
          <c:spPr>
            <a:solidFill>
              <a:srgbClr val="B3D9FF"/>
            </a:solidFill>
            <a:ln>
              <a:noFill/>
            </a:ln>
            <a:effectLst/>
          </c:spPr>
          <c:invertIfNegative val="0"/>
          <c:dLbls>
            <c:delete val="1"/>
          </c:dLbls>
          <c:cat>
            <c:strRef>
              <c:f>Sheet1!$A$2:$A$3</c:f>
              <c:strCache>
                <c:ptCount val="2"/>
                <c:pt idx="0">
                  <c:v>Recruitment</c:v>
                </c:pt>
                <c:pt idx="1">
                  <c:v>Retention</c:v>
                </c:pt>
              </c:strCache>
            </c:strRef>
          </c:cat>
          <c:val>
            <c:numRef>
              <c:f>Sheet1!$D$2:$D$3</c:f>
              <c:numCache>
                <c:formatCode>0%</c:formatCode>
                <c:ptCount val="2"/>
                <c:pt idx="0">
                  <c:v>0.16</c:v>
                </c:pt>
                <c:pt idx="1">
                  <c:v>0.2</c:v>
                </c:pt>
              </c:numCache>
            </c:numRef>
          </c:val>
          <c:extLst>
            <c:ext xmlns:c16="http://schemas.microsoft.com/office/drawing/2014/chart" uri="{C3380CC4-5D6E-409C-BE32-E72D297353CC}">
              <c16:uniqueId val="{00000004-76CB-47A4-9BFE-D8F9186A6DB6}"/>
            </c:ext>
          </c:extLst>
        </c:ser>
        <c:ser>
          <c:idx val="3"/>
          <c:order val="3"/>
          <c:tx>
            <c:strRef>
              <c:f>Sheet1!$E$1</c:f>
              <c:strCache>
                <c:ptCount val="1"/>
                <c:pt idx="0">
                  <c:v>Significantly</c:v>
                </c:pt>
              </c:strCache>
            </c:strRef>
          </c:tx>
          <c:spPr>
            <a:solidFill>
              <a:schemeClr val="bg1">
                <a:lumMod val="75000"/>
              </a:schemeClr>
            </a:solidFill>
            <a:ln>
              <a:noFill/>
            </a:ln>
            <a:effectLst/>
          </c:spPr>
          <c:invertIfNegative val="0"/>
          <c:dLbls>
            <c:delete val="1"/>
          </c:dLbls>
          <c:cat>
            <c:strRef>
              <c:f>Sheet1!$A$2:$A$3</c:f>
              <c:strCache>
                <c:ptCount val="2"/>
                <c:pt idx="0">
                  <c:v>Recruitment</c:v>
                </c:pt>
                <c:pt idx="1">
                  <c:v>Retention</c:v>
                </c:pt>
              </c:strCache>
            </c:strRef>
          </c:cat>
          <c:val>
            <c:numRef>
              <c:f>Sheet1!$E$2:$E$3</c:f>
              <c:numCache>
                <c:formatCode>0%</c:formatCode>
                <c:ptCount val="2"/>
                <c:pt idx="0">
                  <c:v>0.08</c:v>
                </c:pt>
                <c:pt idx="1">
                  <c:v>0.16</c:v>
                </c:pt>
              </c:numCache>
            </c:numRef>
          </c:val>
          <c:extLst>
            <c:ext xmlns:c16="http://schemas.microsoft.com/office/drawing/2014/chart" uri="{C3380CC4-5D6E-409C-BE32-E72D297353CC}">
              <c16:uniqueId val="{00000005-76CB-47A4-9BFE-D8F9186A6DB6}"/>
            </c:ext>
          </c:extLst>
        </c:ser>
        <c:ser>
          <c:idx val="4"/>
          <c:order val="4"/>
          <c:tx>
            <c:strRef>
              <c:f>Sheet1!$F$1</c:f>
              <c:strCache>
                <c:ptCount val="1"/>
                <c:pt idx="0">
                  <c:v>Extremely</c:v>
                </c:pt>
              </c:strCache>
            </c:strRef>
          </c:tx>
          <c:spPr>
            <a:solidFill>
              <a:schemeClr val="bg1">
                <a:lumMod val="85000"/>
              </a:schemeClr>
            </a:solidFill>
            <a:ln>
              <a:noFill/>
            </a:ln>
            <a:effectLst/>
          </c:spPr>
          <c:invertIfNegative val="0"/>
          <c:dLbls>
            <c:delete val="1"/>
          </c:dLbls>
          <c:cat>
            <c:strRef>
              <c:f>Sheet1!$A$2:$A$3</c:f>
              <c:strCache>
                <c:ptCount val="2"/>
                <c:pt idx="0">
                  <c:v>Recruitment</c:v>
                </c:pt>
                <c:pt idx="1">
                  <c:v>Retention</c:v>
                </c:pt>
              </c:strCache>
            </c:strRef>
          </c:cat>
          <c:val>
            <c:numRef>
              <c:f>Sheet1!$F$2:$F$3</c:f>
              <c:numCache>
                <c:formatCode>0%</c:formatCode>
                <c:ptCount val="2"/>
                <c:pt idx="0">
                  <c:v>0.03</c:v>
                </c:pt>
                <c:pt idx="1">
                  <c:v>0.06</c:v>
                </c:pt>
              </c:numCache>
            </c:numRef>
          </c:val>
          <c:extLst>
            <c:ext xmlns:c16="http://schemas.microsoft.com/office/drawing/2014/chart" uri="{C3380CC4-5D6E-409C-BE32-E72D297353CC}">
              <c16:uniqueId val="{00000006-76CB-47A4-9BFE-D8F9186A6DB6}"/>
            </c:ext>
          </c:extLst>
        </c:ser>
        <c:dLbls>
          <c:dLblPos val="ctr"/>
          <c:showLegendKey val="0"/>
          <c:showVal val="1"/>
          <c:showCatName val="0"/>
          <c:showSerName val="0"/>
          <c:showPercent val="0"/>
          <c:showBubbleSize val="0"/>
        </c:dLbls>
        <c:gapWidth val="219"/>
        <c:overlap val="100"/>
        <c:axId val="172165056"/>
        <c:axId val="172165616"/>
      </c:barChart>
      <c:catAx>
        <c:axId val="17216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72165616"/>
        <c:crosses val="autoZero"/>
        <c:auto val="1"/>
        <c:lblAlgn val="ctr"/>
        <c:lblOffset val="100"/>
        <c:noMultiLvlLbl val="0"/>
      </c:catAx>
      <c:valAx>
        <c:axId val="172165616"/>
        <c:scaling>
          <c:orientation val="minMax"/>
        </c:scaling>
        <c:delete val="1"/>
        <c:axPos val="l"/>
        <c:numFmt formatCode="0%" sourceLinked="1"/>
        <c:majorTickMark val="none"/>
        <c:minorTickMark val="none"/>
        <c:tickLblPos val="nextTo"/>
        <c:crossAx val="172165056"/>
        <c:crosses val="autoZero"/>
        <c:crossBetween val="between"/>
      </c:valAx>
      <c:spPr>
        <a:noFill/>
        <a:ln>
          <a:noFill/>
        </a:ln>
        <a:effectLst/>
      </c:spPr>
    </c:plotArea>
    <c:legend>
      <c:legendPos val="b"/>
      <c:layout>
        <c:manualLayout>
          <c:xMode val="edge"/>
          <c:yMode val="edge"/>
          <c:x val="5.4933744074703854E-2"/>
          <c:y val="0.88720147018591911"/>
          <c:w val="0.89999988256081609"/>
          <c:h val="6.888414963433497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999398-CFE7-4FD3-8CFB-A8E3C453213A}" type="datetimeFigureOut">
              <a:rPr lang="en-US"/>
              <a:t>4/1/2017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A269B-21DD-4EC6-B22B-A7D28C9CD0EE}"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2A269B-21DD-4EC6-B22B-A7D28C9CD0EE}" type="slidenum">
              <a:rPr lang="en-US"/>
              <a:t>2</a:t>
            </a:fld>
            <a:endParaRPr lang="en-US"/>
          </a:p>
        </p:txBody>
      </p:sp>
    </p:spTree>
    <p:extLst>
      <p:ext uri="{BB962C8B-B14F-4D97-AF65-F5344CB8AC3E}">
        <p14:creationId xmlns:p14="http://schemas.microsoft.com/office/powerpoint/2010/main" val="390692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2A269B-21DD-4EC6-B22B-A7D28C9CD0EE}" type="slidenum">
              <a:rPr lang="en-US" smtClean="0"/>
              <a:t>14</a:t>
            </a:fld>
            <a:endParaRPr lang="en-US"/>
          </a:p>
        </p:txBody>
      </p:sp>
    </p:spTree>
    <p:extLst>
      <p:ext uri="{BB962C8B-B14F-4D97-AF65-F5344CB8AC3E}">
        <p14:creationId xmlns:p14="http://schemas.microsoft.com/office/powerpoint/2010/main" val="293369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A269B-21DD-4EC6-B22B-A7D28C9CD0EE}" type="slidenum">
              <a:rPr lang="en-US" smtClean="0"/>
              <a:t>45</a:t>
            </a:fld>
            <a:endParaRPr lang="en-US"/>
          </a:p>
        </p:txBody>
      </p:sp>
    </p:spTree>
    <p:extLst>
      <p:ext uri="{BB962C8B-B14F-4D97-AF65-F5344CB8AC3E}">
        <p14:creationId xmlns:p14="http://schemas.microsoft.com/office/powerpoint/2010/main" val="108090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3C2C48A2-1200-4C6B-8BAD-A877F73D6E27}" type="datetimeFigureOut">
              <a:rPr lang="en-US" smtClean="0"/>
              <a:t>4/1/2017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0FB885-3B49-4DBF-9A2B-71D6F1932A14}" type="slidenum">
              <a:rPr lang="en-US" smtClean="0"/>
              <a:t>‹#›</a:t>
            </a:fld>
            <a:endParaRPr lang="en-US"/>
          </a:p>
        </p:txBody>
      </p:sp>
    </p:spTree>
    <p:extLst>
      <p:ext uri="{BB962C8B-B14F-4D97-AF65-F5344CB8AC3E}">
        <p14:creationId xmlns:p14="http://schemas.microsoft.com/office/powerpoint/2010/main" val="37128030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2C48A2-1200-4C6B-8BAD-A877F73D6E27}"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FB885-3B49-4DBF-9A2B-71D6F1932A14}" type="slidenum">
              <a:rPr lang="en-US" smtClean="0"/>
              <a:t>‹#›</a:t>
            </a:fld>
            <a:endParaRPr lang="en-US"/>
          </a:p>
        </p:txBody>
      </p:sp>
    </p:spTree>
    <p:extLst>
      <p:ext uri="{BB962C8B-B14F-4D97-AF65-F5344CB8AC3E}">
        <p14:creationId xmlns:p14="http://schemas.microsoft.com/office/powerpoint/2010/main" val="351451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2C48A2-1200-4C6B-8BAD-A877F73D6E27}"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FB885-3B49-4DBF-9A2B-71D6F1932A14}" type="slidenum">
              <a:rPr lang="en-US" smtClean="0"/>
              <a:t>‹#›</a:t>
            </a:fld>
            <a:endParaRPr lang="en-US"/>
          </a:p>
        </p:txBody>
      </p:sp>
    </p:spTree>
    <p:extLst>
      <p:ext uri="{BB962C8B-B14F-4D97-AF65-F5344CB8AC3E}">
        <p14:creationId xmlns:p14="http://schemas.microsoft.com/office/powerpoint/2010/main" val="250354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2C48A2-1200-4C6B-8BAD-A877F73D6E27}" type="datetimeFigureOut">
              <a:rPr lang="en-US" smtClean="0"/>
              <a:t>4/1/2017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0FB885-3B49-4DBF-9A2B-71D6F1932A14}" type="slidenum">
              <a:rPr lang="en-US" smtClean="0"/>
              <a:t>‹#›</a:t>
            </a:fld>
            <a:endParaRPr lang="en-US"/>
          </a:p>
        </p:txBody>
      </p:sp>
    </p:spTree>
    <p:extLst>
      <p:ext uri="{BB962C8B-B14F-4D97-AF65-F5344CB8AC3E}">
        <p14:creationId xmlns:p14="http://schemas.microsoft.com/office/powerpoint/2010/main" val="403025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3C2C48A2-1200-4C6B-8BAD-A877F73D6E27}" type="datetimeFigureOut">
              <a:rPr lang="en-US" smtClean="0"/>
              <a:t>4/1/2017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0FB885-3B49-4DBF-9A2B-71D6F1932A14}" type="slidenum">
              <a:rPr lang="en-US" smtClean="0"/>
              <a:t>‹#›</a:t>
            </a:fld>
            <a:endParaRPr lang="en-US"/>
          </a:p>
        </p:txBody>
      </p:sp>
    </p:spTree>
    <p:extLst>
      <p:ext uri="{BB962C8B-B14F-4D97-AF65-F5344CB8AC3E}">
        <p14:creationId xmlns:p14="http://schemas.microsoft.com/office/powerpoint/2010/main" val="23768720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3C2C48A2-1200-4C6B-8BAD-A877F73D6E27}" type="datetimeFigureOut">
              <a:rPr lang="en-US" smtClean="0"/>
              <a:t>4/1/2017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00FB885-3B49-4DBF-9A2B-71D6F1932A14}" type="slidenum">
              <a:rPr lang="en-US" smtClean="0"/>
              <a:t>‹#›</a:t>
            </a:fld>
            <a:endParaRPr lang="en-US"/>
          </a:p>
        </p:txBody>
      </p:sp>
    </p:spTree>
    <p:extLst>
      <p:ext uri="{BB962C8B-B14F-4D97-AF65-F5344CB8AC3E}">
        <p14:creationId xmlns:p14="http://schemas.microsoft.com/office/powerpoint/2010/main" val="229332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3C2C48A2-1200-4C6B-8BAD-A877F73D6E27}" type="datetimeFigureOut">
              <a:rPr lang="en-US" smtClean="0"/>
              <a:t>4/1/2017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0FB885-3B49-4DBF-9A2B-71D6F1932A1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214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2C48A2-1200-4C6B-8BAD-A877F73D6E27}" type="datetimeFigureOut">
              <a:rPr lang="en-US" smtClean="0"/>
              <a:t>4/1/2017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0FB885-3B49-4DBF-9A2B-71D6F1932A14}" type="slidenum">
              <a:rPr lang="en-US" smtClean="0"/>
              <a:t>‹#›</a:t>
            </a:fld>
            <a:endParaRPr lang="en-US"/>
          </a:p>
        </p:txBody>
      </p:sp>
    </p:spTree>
    <p:extLst>
      <p:ext uri="{BB962C8B-B14F-4D97-AF65-F5344CB8AC3E}">
        <p14:creationId xmlns:p14="http://schemas.microsoft.com/office/powerpoint/2010/main" val="341077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C48A2-1200-4C6B-8BAD-A877F73D6E27}" type="datetimeFigureOut">
              <a:rPr lang="en-US" smtClean="0"/>
              <a:t>4/1/2017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0FB885-3B49-4DBF-9A2B-71D6F1932A14}" type="slidenum">
              <a:rPr lang="en-US" smtClean="0"/>
              <a:t>‹#›</a:t>
            </a:fld>
            <a:endParaRPr lang="en-US"/>
          </a:p>
        </p:txBody>
      </p:sp>
    </p:spTree>
    <p:extLst>
      <p:ext uri="{BB962C8B-B14F-4D97-AF65-F5344CB8AC3E}">
        <p14:creationId xmlns:p14="http://schemas.microsoft.com/office/powerpoint/2010/main" val="365198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3C2C48A2-1200-4C6B-8BAD-A877F73D6E27}" type="datetimeFigureOut">
              <a:rPr lang="en-US" smtClean="0"/>
              <a:t>4/1/2017</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00FB885-3B49-4DBF-9A2B-71D6F1932A14}" type="slidenum">
              <a:rPr lang="en-US" smtClean="0"/>
              <a:t>‹#›</a:t>
            </a:fld>
            <a:endParaRPr lang="en-US"/>
          </a:p>
        </p:txBody>
      </p:sp>
    </p:spTree>
    <p:extLst>
      <p:ext uri="{BB962C8B-B14F-4D97-AF65-F5344CB8AC3E}">
        <p14:creationId xmlns:p14="http://schemas.microsoft.com/office/powerpoint/2010/main" val="42476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C2C48A2-1200-4C6B-8BAD-A877F73D6E27}" type="datetimeFigureOut">
              <a:rPr lang="en-US" smtClean="0"/>
              <a:t>4/1/2017</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00FB885-3B49-4DBF-9A2B-71D6F1932A14}" type="slidenum">
              <a:rPr lang="en-US" smtClean="0"/>
              <a:t>‹#›</a:t>
            </a:fld>
            <a:endParaRPr lang="en-US"/>
          </a:p>
        </p:txBody>
      </p:sp>
    </p:spTree>
    <p:extLst>
      <p:ext uri="{BB962C8B-B14F-4D97-AF65-F5344CB8AC3E}">
        <p14:creationId xmlns:p14="http://schemas.microsoft.com/office/powerpoint/2010/main" val="141533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C2C48A2-1200-4C6B-8BAD-A877F73D6E27}" type="datetimeFigureOut">
              <a:rPr lang="en-US" smtClean="0"/>
              <a:t>4/1/2017</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00FB885-3B49-4DBF-9A2B-71D6F1932A14}" type="slidenum">
              <a:rPr lang="en-US" smtClean="0"/>
              <a:t>‹#›</a:t>
            </a:fld>
            <a:endParaRPr lang="en-US"/>
          </a:p>
        </p:txBody>
      </p:sp>
    </p:spTree>
    <p:extLst>
      <p:ext uri="{BB962C8B-B14F-4D97-AF65-F5344CB8AC3E}">
        <p14:creationId xmlns:p14="http://schemas.microsoft.com/office/powerpoint/2010/main" val="1123278882"/>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979" y="766119"/>
            <a:ext cx="8776983" cy="2801669"/>
          </a:xfrm>
        </p:spPr>
        <p:txBody>
          <a:bodyPr>
            <a:normAutofit/>
          </a:bodyPr>
          <a:lstStyle/>
          <a:p>
            <a:r>
              <a:rPr lang="en-US"/>
              <a:t>University of Iowa</a:t>
            </a:r>
            <a:r>
              <a:rPr lang="en-US" b="1"/>
              <a:t/>
            </a:r>
            <a:br>
              <a:rPr lang="en-US" b="1"/>
            </a:br>
            <a:r>
              <a:rPr lang="en-US" b="1"/>
              <a:t> </a:t>
            </a:r>
            <a:r>
              <a:rPr lang="en-US" sz="6600" b="1"/>
              <a:t>Parental Leave Survey Report</a:t>
            </a:r>
          </a:p>
        </p:txBody>
      </p:sp>
      <p:sp>
        <p:nvSpPr>
          <p:cNvPr id="3" name="Subtitle 2"/>
          <p:cNvSpPr>
            <a:spLocks noGrp="1"/>
          </p:cNvSpPr>
          <p:nvPr>
            <p:ph type="subTitle" idx="1"/>
          </p:nvPr>
        </p:nvSpPr>
        <p:spPr>
          <a:xfrm>
            <a:off x="1446380" y="4340537"/>
            <a:ext cx="8694180" cy="1718733"/>
          </a:xfrm>
        </p:spPr>
        <p:txBody>
          <a:bodyPr>
            <a:noAutofit/>
          </a:bodyPr>
          <a:lstStyle/>
          <a:p>
            <a:pPr algn="ctr"/>
            <a:r>
              <a:rPr lang="en-US" sz="2400" dirty="0"/>
              <a:t>M</a:t>
            </a:r>
            <a:r>
              <a:rPr lang="en-US" altLang="zh-CN" sz="2400" dirty="0"/>
              <a:t>arch </a:t>
            </a:r>
            <a:r>
              <a:rPr lang="en-US" altLang="zh-CN" sz="2400" dirty="0" smtClean="0"/>
              <a:t>31</a:t>
            </a:r>
            <a:r>
              <a:rPr lang="en-US" sz="2400" dirty="0"/>
              <a:t>, 2017</a:t>
            </a:r>
          </a:p>
          <a:p>
            <a:pPr algn="ctr"/>
            <a:r>
              <a:rPr lang="en-US" sz="2800" b="1" dirty="0"/>
              <a:t>Prepared for the Council on the Status of Women</a:t>
            </a:r>
          </a:p>
          <a:p>
            <a:pPr algn="ctr"/>
            <a:r>
              <a:rPr lang="en-US" sz="1800" dirty="0"/>
              <a:t>By Sarah K. Bruch, </a:t>
            </a:r>
            <a:r>
              <a:rPr lang="en-US" sz="1800" dirty="0" err="1"/>
              <a:t>Hansini</a:t>
            </a:r>
            <a:r>
              <a:rPr lang="en-US" sz="1800" dirty="0"/>
              <a:t> </a:t>
            </a:r>
            <a:r>
              <a:rPr lang="en-US" sz="1800" dirty="0" err="1"/>
              <a:t>Munasinghe</a:t>
            </a:r>
            <a:r>
              <a:rPr lang="en-US" sz="1800" dirty="0"/>
              <a:t>, and </a:t>
            </a:r>
            <a:r>
              <a:rPr lang="en-US" sz="1800" dirty="0" err="1"/>
              <a:t>Yujia</a:t>
            </a:r>
            <a:r>
              <a:rPr lang="en-US" sz="1800" dirty="0"/>
              <a:t> </a:t>
            </a:r>
            <a:r>
              <a:rPr lang="en-US" sz="1800" dirty="0" err="1"/>
              <a:t>Lyu</a:t>
            </a:r>
            <a:endParaRPr lang="en-US" sz="1800" dirty="0"/>
          </a:p>
        </p:txBody>
      </p:sp>
      <p:cxnSp>
        <p:nvCxnSpPr>
          <p:cNvPr id="5" name="Straight Connector 4"/>
          <p:cNvCxnSpPr/>
          <p:nvPr/>
        </p:nvCxnSpPr>
        <p:spPr>
          <a:xfrm>
            <a:off x="1165866" y="3954162"/>
            <a:ext cx="925521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8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3346" y="1668347"/>
            <a:ext cx="2901564" cy="584775"/>
          </a:xfrm>
          <a:prstGeom prst="rect">
            <a:avLst/>
          </a:prstGeom>
          <a:noFill/>
        </p:spPr>
        <p:txBody>
          <a:bodyPr wrap="none" rtlCol="0">
            <a:spAutoFit/>
          </a:bodyPr>
          <a:lstStyle/>
          <a:p>
            <a:r>
              <a:rPr lang="en-US" sz="3200" b="1"/>
              <a:t>Faculty Status</a:t>
            </a:r>
          </a:p>
        </p:txBody>
      </p:sp>
      <p:sp>
        <p:nvSpPr>
          <p:cNvPr id="8" name="Title 1"/>
          <p:cNvSpPr>
            <a:spLocks noGrp="1"/>
          </p:cNvSpPr>
          <p:nvPr>
            <p:ph type="title"/>
          </p:nvPr>
        </p:nvSpPr>
        <p:spPr>
          <a:xfrm>
            <a:off x="542925" y="454741"/>
            <a:ext cx="6166633" cy="850391"/>
          </a:xfrm>
        </p:spPr>
        <p:txBody>
          <a:bodyPr>
            <a:noAutofit/>
          </a:bodyPr>
          <a:lstStyle/>
          <a:p>
            <a:pPr algn="l"/>
            <a:r>
              <a:rPr lang="en-US" sz="3200" b="1"/>
              <a:t>Survey Demographics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023" y="1960734"/>
            <a:ext cx="6349206" cy="4063492"/>
          </a:xfrm>
          <a:prstGeom prst="rect">
            <a:avLst/>
          </a:prstGeom>
        </p:spPr>
      </p:pic>
    </p:spTree>
    <p:extLst>
      <p:ext uri="{BB962C8B-B14F-4D97-AF65-F5344CB8AC3E}">
        <p14:creationId xmlns:p14="http://schemas.microsoft.com/office/powerpoint/2010/main" val="1003536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86634" y="1568899"/>
            <a:ext cx="3123356" cy="584775"/>
          </a:xfrm>
          <a:prstGeom prst="rect">
            <a:avLst/>
          </a:prstGeom>
          <a:noFill/>
        </p:spPr>
        <p:txBody>
          <a:bodyPr wrap="none" rtlCol="0">
            <a:spAutoFit/>
          </a:bodyPr>
          <a:lstStyle/>
          <a:p>
            <a:r>
              <a:rPr lang="en-US" sz="3200" b="1"/>
              <a:t>Parental Status</a:t>
            </a:r>
          </a:p>
        </p:txBody>
      </p:sp>
      <p:sp>
        <p:nvSpPr>
          <p:cNvPr id="2" name="TextBox 1"/>
          <p:cNvSpPr txBox="1"/>
          <p:nvPr/>
        </p:nvSpPr>
        <p:spPr>
          <a:xfrm>
            <a:off x="1048795" y="5834601"/>
            <a:ext cx="8999033" cy="646331"/>
          </a:xfrm>
          <a:prstGeom prst="rect">
            <a:avLst/>
          </a:prstGeom>
          <a:noFill/>
        </p:spPr>
        <p:txBody>
          <a:bodyPr wrap="square" rtlCol="0">
            <a:spAutoFit/>
          </a:bodyPr>
          <a:lstStyle/>
          <a:p>
            <a:r>
              <a:rPr lang="en-US"/>
              <a:t>“Are you the parent of a child who joined your family through birth or adoption since 1993 (the year that the FMLA was enacted)?”</a:t>
            </a:r>
          </a:p>
        </p:txBody>
      </p:sp>
      <p:sp>
        <p:nvSpPr>
          <p:cNvPr id="8" name="Title 1"/>
          <p:cNvSpPr>
            <a:spLocks noGrp="1"/>
          </p:cNvSpPr>
          <p:nvPr>
            <p:ph type="title"/>
          </p:nvPr>
        </p:nvSpPr>
        <p:spPr>
          <a:xfrm>
            <a:off x="542925" y="454741"/>
            <a:ext cx="6166633" cy="850391"/>
          </a:xfrm>
        </p:spPr>
        <p:txBody>
          <a:bodyPr>
            <a:noAutofit/>
          </a:bodyPr>
          <a:lstStyle/>
          <a:p>
            <a:pPr algn="l"/>
            <a:r>
              <a:rPr lang="en-US" sz="3200" b="1"/>
              <a:t>Survey Demographics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522" y="1771109"/>
            <a:ext cx="6349206" cy="4063492"/>
          </a:xfrm>
          <a:prstGeom prst="rect">
            <a:avLst/>
          </a:prstGeom>
        </p:spPr>
      </p:pic>
    </p:spTree>
    <p:extLst>
      <p:ext uri="{BB962C8B-B14F-4D97-AF65-F5344CB8AC3E}">
        <p14:creationId xmlns:p14="http://schemas.microsoft.com/office/powerpoint/2010/main" val="240311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65908" y="1618132"/>
            <a:ext cx="5431487" cy="584775"/>
          </a:xfrm>
          <a:prstGeom prst="rect">
            <a:avLst/>
          </a:prstGeom>
          <a:noFill/>
        </p:spPr>
        <p:txBody>
          <a:bodyPr wrap="none" rtlCol="0">
            <a:spAutoFit/>
          </a:bodyPr>
          <a:lstStyle/>
          <a:p>
            <a:r>
              <a:rPr lang="en-US" sz="3200" b="1"/>
              <a:t>C</a:t>
            </a:r>
            <a:r>
              <a:rPr lang="en-US" altLang="zh-CN" sz="3200" b="1"/>
              <a:t>olleges and Organizations</a:t>
            </a:r>
            <a:endParaRPr lang="en-US" sz="3200" b="1"/>
          </a:p>
        </p:txBody>
      </p:sp>
      <p:sp>
        <p:nvSpPr>
          <p:cNvPr id="8" name="Title 1"/>
          <p:cNvSpPr>
            <a:spLocks noGrp="1"/>
          </p:cNvSpPr>
          <p:nvPr>
            <p:ph type="title"/>
          </p:nvPr>
        </p:nvSpPr>
        <p:spPr>
          <a:xfrm>
            <a:off x="542925" y="454741"/>
            <a:ext cx="6166633" cy="850391"/>
          </a:xfrm>
        </p:spPr>
        <p:txBody>
          <a:bodyPr>
            <a:noAutofit/>
          </a:bodyPr>
          <a:lstStyle/>
          <a:p>
            <a:pPr algn="l"/>
            <a:r>
              <a:rPr lang="en-US" sz="3200" b="1"/>
              <a:t>Survey Demographics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308" y="1910519"/>
            <a:ext cx="8888889" cy="4063492"/>
          </a:xfrm>
          <a:prstGeom prst="rect">
            <a:avLst/>
          </a:prstGeom>
        </p:spPr>
      </p:pic>
    </p:spTree>
    <p:extLst>
      <p:ext uri="{BB962C8B-B14F-4D97-AF65-F5344CB8AC3E}">
        <p14:creationId xmlns:p14="http://schemas.microsoft.com/office/powerpoint/2010/main" val="1177214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0353" y="964790"/>
            <a:ext cx="8665407" cy="6236552"/>
          </a:xfrm>
          <a:prstGeom prst="rect">
            <a:avLst/>
          </a:prstGeom>
        </p:spPr>
      </p:pic>
      <p:sp>
        <p:nvSpPr>
          <p:cNvPr id="5" name="Title 1"/>
          <p:cNvSpPr txBox="1">
            <a:spLocks/>
          </p:cNvSpPr>
          <p:nvPr/>
        </p:nvSpPr>
        <p:spPr bwMode="black">
          <a:xfrm>
            <a:off x="556051" y="465413"/>
            <a:ext cx="10499875"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a:t>Parental Leave experience subsample</a:t>
            </a:r>
          </a:p>
        </p:txBody>
      </p:sp>
    </p:spTree>
    <p:extLst>
      <p:ext uri="{BB962C8B-B14F-4D97-AF65-F5344CB8AC3E}">
        <p14:creationId xmlns:p14="http://schemas.microsoft.com/office/powerpoint/2010/main" val="2565575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black">
          <a:xfrm>
            <a:off x="556053" y="465413"/>
            <a:ext cx="3624061"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a:t>Experiences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71904786"/>
              </p:ext>
            </p:extLst>
          </p:nvPr>
        </p:nvGraphicFramePr>
        <p:xfrm>
          <a:off x="556054" y="1615045"/>
          <a:ext cx="11022388" cy="4572563"/>
        </p:xfrm>
        <a:graphic>
          <a:graphicData uri="http://schemas.openxmlformats.org/drawingml/2006/table">
            <a:tbl>
              <a:tblPr firstRow="1" firstCol="1" bandRow="1">
                <a:tableStyleId>{073A0DAA-6AF3-43AB-8588-CEC1D06C72B9}</a:tableStyleId>
              </a:tblPr>
              <a:tblGrid>
                <a:gridCol w="6462263">
                  <a:extLst>
                    <a:ext uri="{9D8B030D-6E8A-4147-A177-3AD203B41FA5}">
                      <a16:colId xmlns:a16="http://schemas.microsoft.com/office/drawing/2014/main" val="20000"/>
                    </a:ext>
                  </a:extLst>
                </a:gridCol>
                <a:gridCol w="2291938">
                  <a:extLst>
                    <a:ext uri="{9D8B030D-6E8A-4147-A177-3AD203B41FA5}">
                      <a16:colId xmlns:a16="http://schemas.microsoft.com/office/drawing/2014/main" val="20001"/>
                    </a:ext>
                  </a:extLst>
                </a:gridCol>
                <a:gridCol w="2268187">
                  <a:extLst>
                    <a:ext uri="{9D8B030D-6E8A-4147-A177-3AD203B41FA5}">
                      <a16:colId xmlns:a16="http://schemas.microsoft.com/office/drawing/2014/main" val="20002"/>
                    </a:ext>
                  </a:extLst>
                </a:gridCol>
              </a:tblGrid>
              <a:tr h="605641">
                <a:tc>
                  <a:txBody>
                    <a:bodyPr/>
                    <a:lstStyle/>
                    <a:p>
                      <a:pPr marL="0" marR="0" algn="ctr">
                        <a:lnSpc>
                          <a:spcPct val="107000"/>
                        </a:lnSpc>
                        <a:spcBef>
                          <a:spcPts val="0"/>
                        </a:spcBef>
                        <a:spcAft>
                          <a:spcPts val="0"/>
                        </a:spcAft>
                      </a:pPr>
                      <a:r>
                        <a:rPr lang="en-US" sz="2400">
                          <a:effectLst/>
                        </a:rPr>
                        <a:t>Type of Leave</a:t>
                      </a:r>
                      <a:endParaRPr lang="en-US" sz="2400">
                        <a:effectLst/>
                        <a:latin typeface="Times New Roman" panose="02020603050405020304" pitchFamily="18" charset="0"/>
                        <a:ea typeface="DengXian"/>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a:effectLst/>
                        </a:rPr>
                        <a:t>R</a:t>
                      </a:r>
                      <a:r>
                        <a:rPr lang="en-US" altLang="zh-CN" sz="2400">
                          <a:effectLst/>
                        </a:rPr>
                        <a:t>equested</a:t>
                      </a:r>
                      <a:endParaRPr lang="en-US" sz="240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Received</a:t>
                      </a:r>
                      <a:endParaRPr lang="en-US" sz="2400">
                        <a:effectLst/>
                        <a:latin typeface="Times New Roman" panose="02020603050405020304" pitchFamily="18" charset="0"/>
                        <a:ea typeface="DengXian"/>
                      </a:endParaRPr>
                    </a:p>
                  </a:txBody>
                  <a:tcPr marL="68580" marR="68580" marT="0" marB="0" anchor="ctr"/>
                </a:tc>
                <a:extLst>
                  <a:ext uri="{0D108BD9-81ED-4DB2-BD59-A6C34878D82A}">
                    <a16:rowId xmlns:a16="http://schemas.microsoft.com/office/drawing/2014/main" val="10000"/>
                  </a:ext>
                </a:extLst>
              </a:tr>
              <a:tr h="390156">
                <a:tc>
                  <a:txBody>
                    <a:bodyPr/>
                    <a:lstStyle/>
                    <a:p>
                      <a:pPr marL="0" marR="0" algn="l">
                        <a:lnSpc>
                          <a:spcPct val="107000"/>
                        </a:lnSpc>
                        <a:spcBef>
                          <a:spcPts val="0"/>
                        </a:spcBef>
                        <a:spcAft>
                          <a:spcPts val="0"/>
                        </a:spcAft>
                      </a:pPr>
                      <a:r>
                        <a:rPr lang="en-US" sz="2400" b="0">
                          <a:effectLst/>
                        </a:rPr>
                        <a:t>Family Medical Leave Act (FMLA)</a:t>
                      </a:r>
                      <a:endParaRPr lang="en-US" sz="2400" b="0">
                        <a:effectLst/>
                        <a:latin typeface="Times New Roman" panose="02020603050405020304" pitchFamily="18" charset="0"/>
                        <a:ea typeface="DengXian"/>
                      </a:endParaRPr>
                    </a:p>
                  </a:txBody>
                  <a:tcPr marL="68580" marR="68580" marT="0" marB="0" anchor="ctr"/>
                </a:tc>
                <a:tc>
                  <a:txBody>
                    <a:bodyPr/>
                    <a:lstStyle/>
                    <a:p>
                      <a:pPr marL="171450" marR="445770" algn="ctr">
                        <a:lnSpc>
                          <a:spcPct val="100000"/>
                        </a:lnSpc>
                        <a:spcBef>
                          <a:spcPts val="0"/>
                        </a:spcBef>
                        <a:spcAft>
                          <a:spcPts val="0"/>
                        </a:spcAft>
                      </a:pPr>
                      <a:r>
                        <a:rPr lang="en-US" sz="2400">
                          <a:effectLst/>
                        </a:rPr>
                        <a:t>67%</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tc>
                  <a:txBody>
                    <a:bodyPr/>
                    <a:lstStyle/>
                    <a:p>
                      <a:pPr marL="0" marR="499745" algn="ctr">
                        <a:lnSpc>
                          <a:spcPct val="100000"/>
                        </a:lnSpc>
                        <a:spcBef>
                          <a:spcPts val="0"/>
                        </a:spcBef>
                        <a:spcAft>
                          <a:spcPts val="0"/>
                        </a:spcAft>
                      </a:pPr>
                      <a:r>
                        <a:rPr lang="en-US" sz="2400">
                          <a:effectLst/>
                        </a:rPr>
                        <a:t>92%</a:t>
                      </a:r>
                      <a:endParaRPr lang="en-US" sz="2400">
                        <a:effectLst/>
                        <a:latin typeface="Times New Roman" panose="02020603050405020304" pitchFamily="18" charset="0"/>
                        <a:ea typeface="DengXian"/>
                      </a:endParaRPr>
                    </a:p>
                  </a:txBody>
                  <a:tcPr marL="68580" marR="68580" marT="0" marB="0" anchor="ctr">
                    <a:solidFill>
                      <a:schemeClr val="bg1">
                        <a:lumMod val="75000"/>
                      </a:schemeClr>
                    </a:solidFill>
                  </a:tcPr>
                </a:tc>
                <a:extLst>
                  <a:ext uri="{0D108BD9-81ED-4DB2-BD59-A6C34878D82A}">
                    <a16:rowId xmlns:a16="http://schemas.microsoft.com/office/drawing/2014/main" val="10001"/>
                  </a:ext>
                </a:extLst>
              </a:tr>
              <a:tr h="390156">
                <a:tc>
                  <a:txBody>
                    <a:bodyPr/>
                    <a:lstStyle/>
                    <a:p>
                      <a:pPr marL="0" marR="0" algn="l">
                        <a:lnSpc>
                          <a:spcPct val="107000"/>
                        </a:lnSpc>
                        <a:spcBef>
                          <a:spcPts val="0"/>
                        </a:spcBef>
                        <a:spcAft>
                          <a:spcPts val="0"/>
                        </a:spcAft>
                      </a:pPr>
                      <a:r>
                        <a:rPr lang="en-US" sz="2400" b="0">
                          <a:effectLst/>
                        </a:rPr>
                        <a:t>Paid leave (accrued sick or vacation leave) </a:t>
                      </a:r>
                      <a:endParaRPr lang="en-US" sz="2400" b="0">
                        <a:effectLst/>
                        <a:latin typeface="Times New Roman" panose="02020603050405020304" pitchFamily="18" charset="0"/>
                        <a:ea typeface="DengXian"/>
                      </a:endParaRPr>
                    </a:p>
                  </a:txBody>
                  <a:tcPr marL="68580" marR="68580" marT="0" marB="0" anchor="ctr"/>
                </a:tc>
                <a:tc>
                  <a:txBody>
                    <a:bodyPr/>
                    <a:lstStyle/>
                    <a:p>
                      <a:pPr marL="171450" marR="445770" algn="ctr">
                        <a:lnSpc>
                          <a:spcPct val="100000"/>
                        </a:lnSpc>
                        <a:spcBef>
                          <a:spcPts val="0"/>
                        </a:spcBef>
                        <a:spcAft>
                          <a:spcPts val="0"/>
                        </a:spcAft>
                      </a:pPr>
                      <a:r>
                        <a:rPr lang="en-US" sz="2400">
                          <a:effectLst/>
                        </a:rPr>
                        <a:t>73%</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tc>
                  <a:txBody>
                    <a:bodyPr/>
                    <a:lstStyle/>
                    <a:p>
                      <a:pPr marL="0" marR="499745" algn="ctr">
                        <a:lnSpc>
                          <a:spcPct val="100000"/>
                        </a:lnSpc>
                        <a:spcBef>
                          <a:spcPts val="0"/>
                        </a:spcBef>
                        <a:spcAft>
                          <a:spcPts val="0"/>
                        </a:spcAft>
                      </a:pPr>
                      <a:r>
                        <a:rPr lang="en-US" sz="2400">
                          <a:effectLst/>
                        </a:rPr>
                        <a:t>96%</a:t>
                      </a:r>
                      <a:endParaRPr lang="en-US" sz="2400">
                        <a:effectLst/>
                        <a:latin typeface="Times New Roman" panose="02020603050405020304" pitchFamily="18" charset="0"/>
                        <a:ea typeface="DengXian"/>
                      </a:endParaRPr>
                    </a:p>
                  </a:txBody>
                  <a:tcPr marL="68580" marR="68580" marT="0" marB="0" anchor="ctr">
                    <a:solidFill>
                      <a:schemeClr val="bg1">
                        <a:lumMod val="75000"/>
                      </a:schemeClr>
                    </a:solidFill>
                  </a:tcPr>
                </a:tc>
                <a:extLst>
                  <a:ext uri="{0D108BD9-81ED-4DB2-BD59-A6C34878D82A}">
                    <a16:rowId xmlns:a16="http://schemas.microsoft.com/office/drawing/2014/main" val="10002"/>
                  </a:ext>
                </a:extLst>
              </a:tr>
              <a:tr h="390156">
                <a:tc>
                  <a:txBody>
                    <a:bodyPr/>
                    <a:lstStyle/>
                    <a:p>
                      <a:pPr marL="0" marR="0" algn="l">
                        <a:lnSpc>
                          <a:spcPct val="107000"/>
                        </a:lnSpc>
                        <a:spcBef>
                          <a:spcPts val="0"/>
                        </a:spcBef>
                        <a:spcAft>
                          <a:spcPts val="0"/>
                        </a:spcAft>
                      </a:pPr>
                      <a:r>
                        <a:rPr lang="en-US" sz="2400" b="0">
                          <a:effectLst/>
                        </a:rPr>
                        <a:t>Unpaid leave</a:t>
                      </a:r>
                      <a:endParaRPr lang="en-US" sz="2400" b="0">
                        <a:effectLst/>
                        <a:latin typeface="Times New Roman" panose="02020603050405020304" pitchFamily="18" charset="0"/>
                        <a:ea typeface="DengXian"/>
                      </a:endParaRPr>
                    </a:p>
                  </a:txBody>
                  <a:tcPr marL="68580" marR="68580" marT="0" marB="0" anchor="ctr"/>
                </a:tc>
                <a:tc>
                  <a:txBody>
                    <a:bodyPr/>
                    <a:lstStyle/>
                    <a:p>
                      <a:pPr marL="171450" marR="445770" algn="ctr">
                        <a:lnSpc>
                          <a:spcPct val="100000"/>
                        </a:lnSpc>
                        <a:spcBef>
                          <a:spcPts val="0"/>
                        </a:spcBef>
                        <a:spcAft>
                          <a:spcPts val="0"/>
                        </a:spcAft>
                      </a:pPr>
                      <a:r>
                        <a:rPr lang="en-US" sz="2400">
                          <a:effectLst/>
                        </a:rPr>
                        <a:t>10%</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tc>
                  <a:txBody>
                    <a:bodyPr/>
                    <a:lstStyle/>
                    <a:p>
                      <a:pPr marL="0" marR="499745" algn="ctr">
                        <a:lnSpc>
                          <a:spcPct val="100000"/>
                        </a:lnSpc>
                        <a:spcBef>
                          <a:spcPts val="0"/>
                        </a:spcBef>
                        <a:spcAft>
                          <a:spcPts val="0"/>
                        </a:spcAft>
                      </a:pPr>
                      <a:r>
                        <a:rPr lang="en-US" sz="2400">
                          <a:effectLst/>
                        </a:rPr>
                        <a:t>85%</a:t>
                      </a:r>
                      <a:endParaRPr lang="en-US" sz="2400">
                        <a:effectLst/>
                        <a:latin typeface="Times New Roman" panose="02020603050405020304" pitchFamily="18" charset="0"/>
                        <a:ea typeface="DengXian"/>
                      </a:endParaRPr>
                    </a:p>
                  </a:txBody>
                  <a:tcPr marL="68580" marR="68580" marT="0" marB="0" anchor="ctr">
                    <a:solidFill>
                      <a:schemeClr val="bg1">
                        <a:lumMod val="75000"/>
                      </a:schemeClr>
                    </a:solidFill>
                  </a:tcPr>
                </a:tc>
                <a:extLst>
                  <a:ext uri="{0D108BD9-81ED-4DB2-BD59-A6C34878D82A}">
                    <a16:rowId xmlns:a16="http://schemas.microsoft.com/office/drawing/2014/main" val="10003"/>
                  </a:ext>
                </a:extLst>
              </a:tr>
              <a:tr h="444763">
                <a:tc>
                  <a:txBody>
                    <a:bodyPr/>
                    <a:lstStyle/>
                    <a:p>
                      <a:pPr marL="0" marR="0" algn="l">
                        <a:lnSpc>
                          <a:spcPct val="107000"/>
                        </a:lnSpc>
                        <a:spcBef>
                          <a:spcPts val="0"/>
                        </a:spcBef>
                        <a:spcAft>
                          <a:spcPts val="0"/>
                        </a:spcAft>
                      </a:pPr>
                      <a:r>
                        <a:rPr lang="en-US" sz="2400" b="0">
                          <a:effectLst/>
                        </a:rPr>
                        <a:t>Adaptation to employment duties and/or schedule</a:t>
                      </a:r>
                      <a:endParaRPr lang="en-US" sz="2400" b="0">
                        <a:effectLst/>
                        <a:latin typeface="Times New Roman" panose="02020603050405020304" pitchFamily="18" charset="0"/>
                        <a:ea typeface="DengXian"/>
                      </a:endParaRPr>
                    </a:p>
                  </a:txBody>
                  <a:tcPr marL="68580" marR="68580" marT="0" marB="0" anchor="ctr"/>
                </a:tc>
                <a:tc>
                  <a:txBody>
                    <a:bodyPr/>
                    <a:lstStyle/>
                    <a:p>
                      <a:pPr marL="171450" marR="445770" algn="ctr">
                        <a:lnSpc>
                          <a:spcPct val="100000"/>
                        </a:lnSpc>
                        <a:spcBef>
                          <a:spcPts val="0"/>
                        </a:spcBef>
                        <a:spcAft>
                          <a:spcPts val="0"/>
                        </a:spcAft>
                      </a:pPr>
                      <a:r>
                        <a:rPr lang="en-US" sz="2400">
                          <a:effectLst/>
                        </a:rPr>
                        <a:t>5%</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tc>
                  <a:txBody>
                    <a:bodyPr/>
                    <a:lstStyle/>
                    <a:p>
                      <a:pPr marL="0" marR="499745" algn="ctr">
                        <a:lnSpc>
                          <a:spcPct val="100000"/>
                        </a:lnSpc>
                        <a:spcBef>
                          <a:spcPts val="0"/>
                        </a:spcBef>
                        <a:spcAft>
                          <a:spcPts val="0"/>
                        </a:spcAft>
                      </a:pPr>
                      <a:r>
                        <a:rPr lang="en-US" sz="2400">
                          <a:effectLst/>
                        </a:rPr>
                        <a:t>71%</a:t>
                      </a:r>
                      <a:endParaRPr lang="en-US" sz="2400">
                        <a:effectLst/>
                        <a:latin typeface="Times New Roman" panose="02020603050405020304" pitchFamily="18" charset="0"/>
                        <a:ea typeface="DengXian"/>
                      </a:endParaRPr>
                    </a:p>
                  </a:txBody>
                  <a:tcPr marL="68580" marR="68580" marT="0" marB="0" anchor="ctr">
                    <a:solidFill>
                      <a:schemeClr val="bg1">
                        <a:lumMod val="75000"/>
                      </a:schemeClr>
                    </a:solidFill>
                  </a:tcPr>
                </a:tc>
                <a:extLst>
                  <a:ext uri="{0D108BD9-81ED-4DB2-BD59-A6C34878D82A}">
                    <a16:rowId xmlns:a16="http://schemas.microsoft.com/office/drawing/2014/main" val="10004"/>
                  </a:ext>
                </a:extLst>
              </a:tr>
              <a:tr h="390156">
                <a:tc>
                  <a:txBody>
                    <a:bodyPr/>
                    <a:lstStyle/>
                    <a:p>
                      <a:pPr marL="0" marR="0" algn="l">
                        <a:lnSpc>
                          <a:spcPct val="107000"/>
                        </a:lnSpc>
                        <a:spcBef>
                          <a:spcPts val="0"/>
                        </a:spcBef>
                        <a:spcAft>
                          <a:spcPts val="0"/>
                        </a:spcAft>
                      </a:pPr>
                      <a:r>
                        <a:rPr lang="en-US" sz="2400" b="0">
                          <a:effectLst/>
                        </a:rPr>
                        <a:t>Automatic tenure-clock extension</a:t>
                      </a:r>
                      <a:endParaRPr lang="en-US" sz="2400" b="0">
                        <a:effectLst/>
                        <a:latin typeface="Times New Roman" panose="02020603050405020304" pitchFamily="18" charset="0"/>
                        <a:ea typeface="DengXian"/>
                      </a:endParaRPr>
                    </a:p>
                  </a:txBody>
                  <a:tcPr marL="68580" marR="68580" marT="0" marB="0" anchor="ctr"/>
                </a:tc>
                <a:tc>
                  <a:txBody>
                    <a:bodyPr/>
                    <a:lstStyle/>
                    <a:p>
                      <a:pPr marL="171450" marR="445770" algn="ctr">
                        <a:lnSpc>
                          <a:spcPct val="100000"/>
                        </a:lnSpc>
                        <a:spcBef>
                          <a:spcPts val="0"/>
                        </a:spcBef>
                        <a:spcAft>
                          <a:spcPts val="0"/>
                        </a:spcAft>
                      </a:pPr>
                      <a:r>
                        <a:rPr lang="en-US" sz="2400">
                          <a:effectLst/>
                        </a:rPr>
                        <a:t>3%</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tc>
                  <a:txBody>
                    <a:bodyPr/>
                    <a:lstStyle/>
                    <a:p>
                      <a:pPr marL="0" marR="499745" algn="ctr">
                        <a:lnSpc>
                          <a:spcPct val="100000"/>
                        </a:lnSpc>
                        <a:spcBef>
                          <a:spcPts val="0"/>
                        </a:spcBef>
                        <a:spcAft>
                          <a:spcPts val="0"/>
                        </a:spcAft>
                      </a:pPr>
                      <a:r>
                        <a:rPr lang="en-US" sz="2400">
                          <a:effectLst/>
                        </a:rPr>
                        <a:t>85%</a:t>
                      </a:r>
                      <a:endParaRPr lang="en-US" sz="2400">
                        <a:effectLst/>
                        <a:latin typeface="Times New Roman" panose="02020603050405020304" pitchFamily="18" charset="0"/>
                        <a:ea typeface="DengXian"/>
                      </a:endParaRPr>
                    </a:p>
                  </a:txBody>
                  <a:tcPr marL="68580" marR="68580" marT="0" marB="0" anchor="ctr">
                    <a:solidFill>
                      <a:schemeClr val="bg1">
                        <a:lumMod val="75000"/>
                      </a:schemeClr>
                    </a:solidFill>
                  </a:tcPr>
                </a:tc>
                <a:extLst>
                  <a:ext uri="{0D108BD9-81ED-4DB2-BD59-A6C34878D82A}">
                    <a16:rowId xmlns:a16="http://schemas.microsoft.com/office/drawing/2014/main" val="10005"/>
                  </a:ext>
                </a:extLst>
              </a:tr>
              <a:tr h="390156">
                <a:tc>
                  <a:txBody>
                    <a:bodyPr/>
                    <a:lstStyle/>
                    <a:p>
                      <a:pPr marL="0" marR="0" algn="l">
                        <a:lnSpc>
                          <a:spcPct val="107000"/>
                        </a:lnSpc>
                        <a:spcBef>
                          <a:spcPts val="0"/>
                        </a:spcBef>
                        <a:spcAft>
                          <a:spcPts val="0"/>
                        </a:spcAft>
                      </a:pPr>
                      <a:r>
                        <a:rPr lang="en-US" sz="2400" b="0">
                          <a:effectLst/>
                        </a:rPr>
                        <a:t>Reduced appointment </a:t>
                      </a:r>
                      <a:endParaRPr lang="en-US" sz="2400" b="0">
                        <a:effectLst/>
                        <a:latin typeface="Times New Roman" panose="02020603050405020304" pitchFamily="18" charset="0"/>
                        <a:ea typeface="DengXian"/>
                      </a:endParaRPr>
                    </a:p>
                  </a:txBody>
                  <a:tcPr marL="68580" marR="68580" marT="0" marB="0" anchor="ctr"/>
                </a:tc>
                <a:tc>
                  <a:txBody>
                    <a:bodyPr/>
                    <a:lstStyle/>
                    <a:p>
                      <a:pPr marL="171450" marR="445770" algn="ctr">
                        <a:lnSpc>
                          <a:spcPct val="100000"/>
                        </a:lnSpc>
                        <a:spcBef>
                          <a:spcPts val="0"/>
                        </a:spcBef>
                        <a:spcAft>
                          <a:spcPts val="0"/>
                        </a:spcAft>
                      </a:pPr>
                      <a:r>
                        <a:rPr lang="en-US" sz="2400">
                          <a:effectLst/>
                        </a:rPr>
                        <a:t>3%</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tc>
                  <a:txBody>
                    <a:bodyPr/>
                    <a:lstStyle/>
                    <a:p>
                      <a:pPr marL="0" marR="499745" algn="ctr">
                        <a:lnSpc>
                          <a:spcPct val="100000"/>
                        </a:lnSpc>
                        <a:spcBef>
                          <a:spcPts val="0"/>
                        </a:spcBef>
                        <a:spcAft>
                          <a:spcPts val="0"/>
                        </a:spcAft>
                      </a:pPr>
                      <a:r>
                        <a:rPr lang="en-US" sz="2400">
                          <a:effectLst/>
                        </a:rPr>
                        <a:t>81%</a:t>
                      </a:r>
                      <a:endParaRPr lang="en-US" sz="2400">
                        <a:effectLst/>
                        <a:latin typeface="Times New Roman" panose="02020603050405020304" pitchFamily="18" charset="0"/>
                        <a:ea typeface="DengXian"/>
                      </a:endParaRPr>
                    </a:p>
                  </a:txBody>
                  <a:tcPr marL="68580" marR="68580" marT="0" marB="0" anchor="ctr">
                    <a:solidFill>
                      <a:schemeClr val="bg1">
                        <a:lumMod val="75000"/>
                      </a:schemeClr>
                    </a:solidFill>
                  </a:tcPr>
                </a:tc>
                <a:extLst>
                  <a:ext uri="{0D108BD9-81ED-4DB2-BD59-A6C34878D82A}">
                    <a16:rowId xmlns:a16="http://schemas.microsoft.com/office/drawing/2014/main" val="10006"/>
                  </a:ext>
                </a:extLst>
              </a:tr>
              <a:tr h="390156">
                <a:tc>
                  <a:txBody>
                    <a:bodyPr/>
                    <a:lstStyle/>
                    <a:p>
                      <a:pPr marL="0" marR="0" algn="l">
                        <a:lnSpc>
                          <a:spcPct val="107000"/>
                        </a:lnSpc>
                        <a:spcBef>
                          <a:spcPts val="0"/>
                        </a:spcBef>
                        <a:spcAft>
                          <a:spcPts val="0"/>
                        </a:spcAft>
                      </a:pPr>
                      <a:r>
                        <a:rPr lang="en-US" sz="2400" b="0">
                          <a:effectLst/>
                        </a:rPr>
                        <a:t>Flexible work arrangements</a:t>
                      </a:r>
                      <a:endParaRPr lang="en-US" sz="2400" b="0">
                        <a:effectLst/>
                        <a:latin typeface="Times New Roman" panose="02020603050405020304" pitchFamily="18" charset="0"/>
                        <a:ea typeface="DengXian"/>
                      </a:endParaRPr>
                    </a:p>
                  </a:txBody>
                  <a:tcPr marL="68580" marR="68580" marT="0" marB="0" anchor="ctr"/>
                </a:tc>
                <a:tc>
                  <a:txBody>
                    <a:bodyPr/>
                    <a:lstStyle/>
                    <a:p>
                      <a:pPr marL="171450" marR="445770" algn="ctr">
                        <a:lnSpc>
                          <a:spcPct val="100000"/>
                        </a:lnSpc>
                        <a:spcBef>
                          <a:spcPts val="0"/>
                        </a:spcBef>
                        <a:spcAft>
                          <a:spcPts val="0"/>
                        </a:spcAft>
                      </a:pPr>
                      <a:r>
                        <a:rPr lang="en-US" sz="2400">
                          <a:effectLst/>
                        </a:rPr>
                        <a:t>8%</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tc>
                  <a:txBody>
                    <a:bodyPr/>
                    <a:lstStyle/>
                    <a:p>
                      <a:pPr marL="0" marR="499745" algn="ctr">
                        <a:lnSpc>
                          <a:spcPct val="100000"/>
                        </a:lnSpc>
                        <a:spcBef>
                          <a:spcPts val="0"/>
                        </a:spcBef>
                        <a:spcAft>
                          <a:spcPts val="0"/>
                        </a:spcAft>
                      </a:pPr>
                      <a:r>
                        <a:rPr lang="en-US" sz="2400">
                          <a:effectLst/>
                        </a:rPr>
                        <a:t>87%</a:t>
                      </a:r>
                      <a:endParaRPr lang="en-US" sz="2400">
                        <a:effectLst/>
                        <a:latin typeface="Times New Roman" panose="02020603050405020304" pitchFamily="18" charset="0"/>
                        <a:ea typeface="DengXian"/>
                      </a:endParaRPr>
                    </a:p>
                  </a:txBody>
                  <a:tcPr marL="68580" marR="68580" marT="0" marB="0" anchor="ctr">
                    <a:solidFill>
                      <a:schemeClr val="bg1">
                        <a:lumMod val="75000"/>
                      </a:schemeClr>
                    </a:solidFill>
                  </a:tcPr>
                </a:tc>
                <a:extLst>
                  <a:ext uri="{0D108BD9-81ED-4DB2-BD59-A6C34878D82A}">
                    <a16:rowId xmlns:a16="http://schemas.microsoft.com/office/drawing/2014/main" val="10007"/>
                  </a:ext>
                </a:extLst>
              </a:tr>
              <a:tr h="390156">
                <a:tc>
                  <a:txBody>
                    <a:bodyPr/>
                    <a:lstStyle/>
                    <a:p>
                      <a:pPr marL="0" marR="0" algn="l">
                        <a:lnSpc>
                          <a:spcPct val="107000"/>
                        </a:lnSpc>
                        <a:spcBef>
                          <a:spcPts val="0"/>
                        </a:spcBef>
                        <a:spcAft>
                          <a:spcPts val="0"/>
                        </a:spcAft>
                      </a:pPr>
                      <a:r>
                        <a:rPr lang="en-US" sz="2400" b="0">
                          <a:effectLst/>
                        </a:rPr>
                        <a:t>Catastrophic leave</a:t>
                      </a:r>
                      <a:endParaRPr lang="en-US" sz="2400" b="0">
                        <a:effectLst/>
                        <a:latin typeface="Times New Roman" panose="02020603050405020304" pitchFamily="18" charset="0"/>
                        <a:ea typeface="DengXian"/>
                      </a:endParaRPr>
                    </a:p>
                  </a:txBody>
                  <a:tcPr marL="68580" marR="68580" marT="0" marB="0" anchor="ctr"/>
                </a:tc>
                <a:tc>
                  <a:txBody>
                    <a:bodyPr/>
                    <a:lstStyle/>
                    <a:p>
                      <a:pPr marL="171450" marR="445770" algn="ctr">
                        <a:lnSpc>
                          <a:spcPct val="100000"/>
                        </a:lnSpc>
                        <a:spcBef>
                          <a:spcPts val="0"/>
                        </a:spcBef>
                        <a:spcAft>
                          <a:spcPts val="0"/>
                        </a:spcAft>
                      </a:pPr>
                      <a:r>
                        <a:rPr lang="en-US" sz="2400">
                          <a:effectLst/>
                        </a:rPr>
                        <a:t>4%</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tc>
                  <a:txBody>
                    <a:bodyPr/>
                    <a:lstStyle/>
                    <a:p>
                      <a:pPr marL="0" marR="499745" algn="ctr">
                        <a:lnSpc>
                          <a:spcPct val="100000"/>
                        </a:lnSpc>
                        <a:spcBef>
                          <a:spcPts val="0"/>
                        </a:spcBef>
                        <a:spcAft>
                          <a:spcPts val="0"/>
                        </a:spcAft>
                      </a:pPr>
                      <a:r>
                        <a:rPr lang="en-US" sz="2400">
                          <a:effectLst/>
                        </a:rPr>
                        <a:t>80%</a:t>
                      </a:r>
                      <a:endParaRPr lang="en-US" sz="2400">
                        <a:effectLst/>
                        <a:latin typeface="Times New Roman" panose="02020603050405020304" pitchFamily="18" charset="0"/>
                        <a:ea typeface="DengXian"/>
                      </a:endParaRPr>
                    </a:p>
                  </a:txBody>
                  <a:tcPr marL="68580" marR="68580" marT="0" marB="0" anchor="ctr">
                    <a:solidFill>
                      <a:schemeClr val="bg1">
                        <a:lumMod val="75000"/>
                      </a:schemeClr>
                    </a:solidFill>
                  </a:tcPr>
                </a:tc>
                <a:extLst>
                  <a:ext uri="{0D108BD9-81ED-4DB2-BD59-A6C34878D82A}">
                    <a16:rowId xmlns:a16="http://schemas.microsoft.com/office/drawing/2014/main" val="10008"/>
                  </a:ext>
                </a:extLst>
              </a:tr>
              <a:tr h="390156">
                <a:tc>
                  <a:txBody>
                    <a:bodyPr/>
                    <a:lstStyle/>
                    <a:p>
                      <a:pPr marL="0" marR="0" algn="l">
                        <a:lnSpc>
                          <a:spcPct val="107000"/>
                        </a:lnSpc>
                        <a:spcBef>
                          <a:spcPts val="0"/>
                        </a:spcBef>
                        <a:spcAft>
                          <a:spcPts val="0"/>
                        </a:spcAft>
                      </a:pPr>
                      <a:r>
                        <a:rPr lang="en-US" sz="2400" b="0">
                          <a:effectLst/>
                        </a:rPr>
                        <a:t>Family caregiving leave</a:t>
                      </a:r>
                      <a:endParaRPr lang="en-US" sz="2400" b="0">
                        <a:effectLst/>
                        <a:latin typeface="Times New Roman" panose="02020603050405020304" pitchFamily="18" charset="0"/>
                        <a:ea typeface="DengXian"/>
                      </a:endParaRPr>
                    </a:p>
                  </a:txBody>
                  <a:tcPr marL="68580" marR="68580" marT="0" marB="0" anchor="ctr"/>
                </a:tc>
                <a:tc>
                  <a:txBody>
                    <a:bodyPr/>
                    <a:lstStyle/>
                    <a:p>
                      <a:pPr marL="171450" marR="445770" algn="ctr">
                        <a:lnSpc>
                          <a:spcPct val="100000"/>
                        </a:lnSpc>
                        <a:spcBef>
                          <a:spcPts val="0"/>
                        </a:spcBef>
                        <a:spcAft>
                          <a:spcPts val="0"/>
                        </a:spcAft>
                      </a:pPr>
                      <a:r>
                        <a:rPr lang="en-US" sz="2400">
                          <a:effectLst/>
                        </a:rPr>
                        <a:t>13%</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tc>
                  <a:txBody>
                    <a:bodyPr/>
                    <a:lstStyle/>
                    <a:p>
                      <a:pPr marL="0" marR="499745" algn="ctr">
                        <a:lnSpc>
                          <a:spcPct val="100000"/>
                        </a:lnSpc>
                        <a:spcBef>
                          <a:spcPts val="0"/>
                        </a:spcBef>
                        <a:spcAft>
                          <a:spcPts val="0"/>
                        </a:spcAft>
                      </a:pPr>
                      <a:r>
                        <a:rPr lang="en-US" sz="2400">
                          <a:effectLst/>
                        </a:rPr>
                        <a:t>79%</a:t>
                      </a:r>
                      <a:endParaRPr lang="en-US" sz="2400">
                        <a:effectLst/>
                        <a:latin typeface="Times New Roman" panose="02020603050405020304" pitchFamily="18" charset="0"/>
                        <a:ea typeface="DengXian"/>
                      </a:endParaRPr>
                    </a:p>
                  </a:txBody>
                  <a:tcPr marL="68580" marR="68580" marT="0" marB="0" anchor="ctr">
                    <a:solidFill>
                      <a:schemeClr val="bg1">
                        <a:lumMod val="75000"/>
                      </a:schemeClr>
                    </a:solidFill>
                  </a:tcPr>
                </a:tc>
                <a:extLst>
                  <a:ext uri="{0D108BD9-81ED-4DB2-BD59-A6C34878D82A}">
                    <a16:rowId xmlns:a16="http://schemas.microsoft.com/office/drawing/2014/main" val="10009"/>
                  </a:ext>
                </a:extLst>
              </a:tr>
              <a:tr h="390156">
                <a:tc>
                  <a:txBody>
                    <a:bodyPr/>
                    <a:lstStyle/>
                    <a:p>
                      <a:pPr marL="0" marR="0" algn="l">
                        <a:lnSpc>
                          <a:spcPct val="107000"/>
                        </a:lnSpc>
                        <a:spcBef>
                          <a:spcPts val="0"/>
                        </a:spcBef>
                        <a:spcAft>
                          <a:spcPts val="0"/>
                        </a:spcAft>
                      </a:pPr>
                      <a:r>
                        <a:rPr lang="en-US" sz="2400" b="0">
                          <a:effectLst/>
                        </a:rPr>
                        <a:t>Other forms of leave</a:t>
                      </a:r>
                      <a:endParaRPr lang="en-US" sz="2400" b="0">
                        <a:effectLst/>
                        <a:latin typeface="Times New Roman" panose="02020603050405020304" pitchFamily="18" charset="0"/>
                        <a:ea typeface="DengXian"/>
                      </a:endParaRPr>
                    </a:p>
                  </a:txBody>
                  <a:tcPr marL="68580" marR="68580" marT="0" marB="0" anchor="ctr"/>
                </a:tc>
                <a:tc>
                  <a:txBody>
                    <a:bodyPr/>
                    <a:lstStyle/>
                    <a:p>
                      <a:pPr marL="171450" marR="445770" algn="ctr">
                        <a:lnSpc>
                          <a:spcPct val="100000"/>
                        </a:lnSpc>
                        <a:spcBef>
                          <a:spcPts val="0"/>
                        </a:spcBef>
                        <a:spcAft>
                          <a:spcPts val="0"/>
                        </a:spcAft>
                      </a:pPr>
                      <a:r>
                        <a:rPr lang="en-US" sz="2400">
                          <a:effectLst/>
                        </a:rPr>
                        <a:t>2%</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tc>
                  <a:txBody>
                    <a:bodyPr/>
                    <a:lstStyle/>
                    <a:p>
                      <a:pPr marL="0" marR="499745" algn="ctr">
                        <a:lnSpc>
                          <a:spcPct val="100000"/>
                        </a:lnSpc>
                        <a:spcBef>
                          <a:spcPts val="0"/>
                        </a:spcBef>
                        <a:spcAft>
                          <a:spcPts val="0"/>
                        </a:spcAft>
                      </a:pPr>
                      <a:r>
                        <a:rPr lang="en-US" sz="2400">
                          <a:effectLst/>
                        </a:rPr>
                        <a:t>*</a:t>
                      </a:r>
                      <a:endParaRPr lang="en-US" sz="2400">
                        <a:effectLst/>
                        <a:latin typeface="Times New Roman" panose="02020603050405020304" pitchFamily="18" charset="0"/>
                        <a:ea typeface="DengXian"/>
                      </a:endParaRPr>
                    </a:p>
                  </a:txBody>
                  <a:tcPr marL="68580" marR="68580" marT="0" marB="0" anchor="ctr">
                    <a:solidFill>
                      <a:schemeClr val="bg1">
                        <a:lumMod val="7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04212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052" y="1828801"/>
            <a:ext cx="10921573" cy="3657600"/>
          </a:xfrm>
        </p:spPr>
        <p:txBody>
          <a:bodyPr>
            <a:normAutofit/>
          </a:bodyPr>
          <a:lstStyle/>
          <a:p>
            <a:r>
              <a:rPr lang="en-US" sz="2000" b="1" i="1" dirty="0"/>
              <a:t>Satisfaction with Leave Received</a:t>
            </a:r>
            <a:r>
              <a:rPr lang="en-US" sz="2000" i="1" dirty="0"/>
              <a:t>: “</a:t>
            </a:r>
            <a:r>
              <a:rPr lang="en-US" sz="2000" dirty="0"/>
              <a:t>How satisfied are you with the leave and/or accommodations that you received?”</a:t>
            </a:r>
          </a:p>
          <a:p>
            <a:r>
              <a:rPr lang="en-US" sz="2000" b="1" i="1" dirty="0"/>
              <a:t>Satisfaction with Process</a:t>
            </a:r>
            <a:r>
              <a:rPr lang="en-US" sz="2000" i="1" dirty="0"/>
              <a:t>: </a:t>
            </a:r>
            <a:r>
              <a:rPr lang="en-US" sz="2000" dirty="0"/>
              <a:t>“How satisfied are you with the process of requesting and negotiating parental leave?”</a:t>
            </a:r>
          </a:p>
          <a:p>
            <a:r>
              <a:rPr lang="en-US" sz="2000" b="1" i="1" dirty="0"/>
              <a:t>Satisfaction with Return</a:t>
            </a:r>
            <a:r>
              <a:rPr lang="en-US" sz="2000" i="1" dirty="0"/>
              <a:t>: </a:t>
            </a:r>
            <a:r>
              <a:rPr lang="en-US" sz="2000" dirty="0"/>
              <a:t>“How satisfied were you with your return to work after </a:t>
            </a:r>
            <a:r>
              <a:rPr lang="en-US" sz="2000" dirty="0" smtClean="0"/>
              <a:t>your </a:t>
            </a:r>
            <a:r>
              <a:rPr lang="en-US" sz="2000" dirty="0"/>
              <a:t>parental leave?”</a:t>
            </a:r>
          </a:p>
          <a:p>
            <a:r>
              <a:rPr lang="en-US" sz="2000" b="1" i="1" dirty="0"/>
              <a:t>Satisfaction with </a:t>
            </a:r>
            <a:r>
              <a:rPr lang="en-US" sz="2000" b="1" i="1" dirty="0" smtClean="0"/>
              <a:t>P</a:t>
            </a:r>
            <a:r>
              <a:rPr lang="en-US" altLang="zh-CN" sz="2000" b="1" i="1" dirty="0" smtClean="0"/>
              <a:t>regnancy</a:t>
            </a:r>
            <a:r>
              <a:rPr lang="en-US" sz="2000" i="1" dirty="0" smtClean="0"/>
              <a:t>: </a:t>
            </a:r>
            <a:r>
              <a:rPr lang="en-US" sz="2000" dirty="0"/>
              <a:t>“If you are a birthmother, how satisfied were you with your experience on the job during your pregnancy?”</a:t>
            </a:r>
          </a:p>
          <a:p>
            <a:endParaRPr lang="en-US" sz="2000" dirty="0"/>
          </a:p>
        </p:txBody>
      </p:sp>
      <p:sp>
        <p:nvSpPr>
          <p:cNvPr id="5" name="Title 1"/>
          <p:cNvSpPr txBox="1">
            <a:spLocks/>
          </p:cNvSpPr>
          <p:nvPr/>
        </p:nvSpPr>
        <p:spPr bwMode="black">
          <a:xfrm>
            <a:off x="556052" y="465413"/>
            <a:ext cx="3944695"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a:t>SATISFACTION</a:t>
            </a:r>
          </a:p>
        </p:txBody>
      </p:sp>
    </p:spTree>
    <p:extLst>
      <p:ext uri="{BB962C8B-B14F-4D97-AF65-F5344CB8AC3E}">
        <p14:creationId xmlns:p14="http://schemas.microsoft.com/office/powerpoint/2010/main" val="360104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675223849"/>
              </p:ext>
            </p:extLst>
          </p:nvPr>
        </p:nvGraphicFramePr>
        <p:xfrm>
          <a:off x="1769631" y="1411224"/>
          <a:ext cx="8371778" cy="51320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ular Callout 7"/>
          <p:cNvSpPr/>
          <p:nvPr/>
        </p:nvSpPr>
        <p:spPr>
          <a:xfrm>
            <a:off x="1045029" y="1390725"/>
            <a:ext cx="8882741" cy="2446317"/>
          </a:xfrm>
          <a:prstGeom prst="wedgeRectCallout">
            <a:avLst>
              <a:gd name="adj1" fmla="val -30939"/>
              <a:gd name="adj2" fmla="val 65734"/>
            </a:avLst>
          </a:prstGeom>
          <a:solidFill>
            <a:srgbClr val="B9D3E5"/>
          </a:solidFill>
          <a:ln>
            <a:solidFill>
              <a:srgbClr val="B9D3E5"/>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a:solidFill>
                  <a:schemeClr val="accent6">
                    <a:lumMod val="50000"/>
                  </a:schemeClr>
                </a:solidFill>
              </a:rPr>
              <a:t>Staff </a:t>
            </a:r>
            <a:r>
              <a:rPr lang="en-US" sz="3200" b="1">
                <a:solidFill>
                  <a:schemeClr val="accent6">
                    <a:lumMod val="50000"/>
                  </a:schemeClr>
                </a:solidFill>
              </a:rPr>
              <a:t>&gt;</a:t>
            </a:r>
            <a:r>
              <a:rPr lang="en-US" sz="3200">
                <a:solidFill>
                  <a:schemeClr val="accent6">
                    <a:lumMod val="50000"/>
                  </a:schemeClr>
                </a:solidFill>
              </a:rPr>
              <a:t> Faculty Member  </a:t>
            </a:r>
            <a:r>
              <a:rPr lang="en-US" sz="3600" b="1">
                <a:solidFill>
                  <a:schemeClr val="accent6">
                    <a:lumMod val="50000"/>
                  </a:schemeClr>
                </a:solidFill>
              </a:rPr>
              <a:t>(19%)</a:t>
            </a:r>
          </a:p>
          <a:p>
            <a:endParaRPr lang="en-US">
              <a:solidFill>
                <a:schemeClr val="accent6">
                  <a:lumMod val="50000"/>
                </a:schemeClr>
              </a:solidFill>
            </a:endParaRPr>
          </a:p>
          <a:p>
            <a:r>
              <a:rPr lang="en-US" sz="3200">
                <a:solidFill>
                  <a:schemeClr val="accent6">
                    <a:lumMod val="50000"/>
                  </a:schemeClr>
                </a:solidFill>
              </a:rPr>
              <a:t>Central Administration </a:t>
            </a:r>
            <a:r>
              <a:rPr lang="en-US" sz="3200" b="1">
                <a:solidFill>
                  <a:schemeClr val="accent6">
                    <a:lumMod val="50000"/>
                  </a:schemeClr>
                </a:solidFill>
              </a:rPr>
              <a:t>&gt; </a:t>
            </a:r>
            <a:r>
              <a:rPr lang="en-US" sz="3200">
                <a:solidFill>
                  <a:schemeClr val="accent6">
                    <a:lumMod val="50000"/>
                  </a:schemeClr>
                </a:solidFill>
              </a:rPr>
              <a:t>Colleges </a:t>
            </a:r>
            <a:r>
              <a:rPr lang="en-US" sz="3600" b="1">
                <a:solidFill>
                  <a:schemeClr val="accent6">
                    <a:lumMod val="50000"/>
                  </a:schemeClr>
                </a:solidFill>
              </a:rPr>
              <a:t>(17%)</a:t>
            </a:r>
          </a:p>
          <a:p>
            <a:endParaRPr lang="en-US">
              <a:solidFill>
                <a:schemeClr val="accent6">
                  <a:lumMod val="50000"/>
                </a:schemeClr>
              </a:solidFill>
            </a:endParaRPr>
          </a:p>
          <a:p>
            <a:r>
              <a:rPr lang="en-US" sz="3200">
                <a:solidFill>
                  <a:schemeClr val="accent6">
                    <a:lumMod val="50000"/>
                  </a:schemeClr>
                </a:solidFill>
              </a:rPr>
              <a:t>Central Administration</a:t>
            </a:r>
            <a:r>
              <a:rPr lang="en-US" sz="3200" b="1">
                <a:solidFill>
                  <a:schemeClr val="accent6">
                    <a:lumMod val="50000"/>
                  </a:schemeClr>
                </a:solidFill>
              </a:rPr>
              <a:t> &gt; </a:t>
            </a:r>
            <a:r>
              <a:rPr lang="en-US" sz="3200">
                <a:solidFill>
                  <a:schemeClr val="accent6">
                    <a:lumMod val="50000"/>
                  </a:schemeClr>
                </a:solidFill>
              </a:rPr>
              <a:t>Health Care Units </a:t>
            </a:r>
            <a:r>
              <a:rPr lang="en-US" sz="3600" b="1">
                <a:solidFill>
                  <a:schemeClr val="accent6">
                    <a:lumMod val="50000"/>
                  </a:schemeClr>
                </a:solidFill>
              </a:rPr>
              <a:t>(14%)</a:t>
            </a:r>
          </a:p>
        </p:txBody>
      </p:sp>
      <p:sp>
        <p:nvSpPr>
          <p:cNvPr id="10" name="Title 1"/>
          <p:cNvSpPr txBox="1">
            <a:spLocks/>
          </p:cNvSpPr>
          <p:nvPr/>
        </p:nvSpPr>
        <p:spPr bwMode="black">
          <a:xfrm>
            <a:off x="556053" y="465413"/>
            <a:ext cx="4027822"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a:t>SATISFACTION</a:t>
            </a:r>
          </a:p>
        </p:txBody>
      </p:sp>
      <p:sp>
        <p:nvSpPr>
          <p:cNvPr id="13" name="Rectangular Callout 12"/>
          <p:cNvSpPr/>
          <p:nvPr/>
        </p:nvSpPr>
        <p:spPr>
          <a:xfrm>
            <a:off x="1383287" y="560833"/>
            <a:ext cx="8882741" cy="3275690"/>
          </a:xfrm>
          <a:prstGeom prst="wedgeRectCallout">
            <a:avLst>
              <a:gd name="adj1" fmla="val -9735"/>
              <a:gd name="adj2" fmla="val 61623"/>
            </a:avLst>
          </a:prstGeom>
          <a:solidFill>
            <a:srgbClr val="B9D3E5"/>
          </a:solidFill>
          <a:ln>
            <a:solidFill>
              <a:srgbClr val="B9D3E5"/>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smtClean="0">
                <a:solidFill>
                  <a:schemeClr val="accent6">
                    <a:lumMod val="50000"/>
                  </a:schemeClr>
                </a:solidFill>
              </a:rPr>
              <a:t>Tenure-Track </a:t>
            </a:r>
            <a:r>
              <a:rPr lang="en-US" sz="3200" b="1" dirty="0">
                <a:solidFill>
                  <a:schemeClr val="accent6">
                    <a:lumMod val="50000"/>
                  </a:schemeClr>
                </a:solidFill>
              </a:rPr>
              <a:t>&gt;</a:t>
            </a:r>
            <a:r>
              <a:rPr lang="en-US" sz="3200" dirty="0">
                <a:solidFill>
                  <a:schemeClr val="accent6">
                    <a:lumMod val="50000"/>
                  </a:schemeClr>
                </a:solidFill>
              </a:rPr>
              <a:t> Non-Tenure </a:t>
            </a:r>
            <a:r>
              <a:rPr lang="en-US" sz="3200" dirty="0" smtClean="0">
                <a:solidFill>
                  <a:schemeClr val="accent6">
                    <a:lumMod val="50000"/>
                  </a:schemeClr>
                </a:solidFill>
              </a:rPr>
              <a:t>Track </a:t>
            </a:r>
            <a:r>
              <a:rPr lang="en-US" sz="3600" b="1" dirty="0">
                <a:solidFill>
                  <a:schemeClr val="accent6">
                    <a:lumMod val="50000"/>
                  </a:schemeClr>
                </a:solidFill>
              </a:rPr>
              <a:t>(9%)</a:t>
            </a:r>
          </a:p>
          <a:p>
            <a:endParaRPr lang="en-US" dirty="0">
              <a:solidFill>
                <a:schemeClr val="accent6">
                  <a:lumMod val="50000"/>
                </a:schemeClr>
              </a:solidFill>
            </a:endParaRPr>
          </a:p>
          <a:p>
            <a:r>
              <a:rPr lang="en-US" sz="3200" dirty="0">
                <a:solidFill>
                  <a:schemeClr val="accent6">
                    <a:lumMod val="50000"/>
                  </a:schemeClr>
                </a:solidFill>
              </a:rPr>
              <a:t>Central Administration </a:t>
            </a:r>
            <a:r>
              <a:rPr lang="en-US" sz="3200" b="1" dirty="0">
                <a:solidFill>
                  <a:schemeClr val="accent6">
                    <a:lumMod val="50000"/>
                  </a:schemeClr>
                </a:solidFill>
              </a:rPr>
              <a:t>&gt; </a:t>
            </a:r>
            <a:r>
              <a:rPr lang="en-US" sz="3200" dirty="0">
                <a:solidFill>
                  <a:schemeClr val="accent6">
                    <a:lumMod val="50000"/>
                  </a:schemeClr>
                </a:solidFill>
              </a:rPr>
              <a:t>Colleges </a:t>
            </a:r>
            <a:r>
              <a:rPr lang="en-US" sz="3600" b="1" dirty="0">
                <a:solidFill>
                  <a:schemeClr val="accent6">
                    <a:lumMod val="50000"/>
                  </a:schemeClr>
                </a:solidFill>
              </a:rPr>
              <a:t>(19%)</a:t>
            </a:r>
          </a:p>
          <a:p>
            <a:endParaRPr lang="en-US" dirty="0">
              <a:solidFill>
                <a:schemeClr val="accent6">
                  <a:lumMod val="50000"/>
                </a:schemeClr>
              </a:solidFill>
            </a:endParaRPr>
          </a:p>
          <a:p>
            <a:r>
              <a:rPr lang="en-US" sz="3200" dirty="0">
                <a:solidFill>
                  <a:schemeClr val="accent6">
                    <a:lumMod val="50000"/>
                  </a:schemeClr>
                </a:solidFill>
              </a:rPr>
              <a:t>Central Administration </a:t>
            </a:r>
            <a:r>
              <a:rPr lang="en-US" sz="3200" b="1" dirty="0">
                <a:solidFill>
                  <a:schemeClr val="accent6">
                    <a:lumMod val="50000"/>
                  </a:schemeClr>
                </a:solidFill>
              </a:rPr>
              <a:t>&gt;</a:t>
            </a:r>
            <a:r>
              <a:rPr lang="en-US" sz="3200" dirty="0">
                <a:solidFill>
                  <a:schemeClr val="accent6">
                    <a:lumMod val="50000"/>
                  </a:schemeClr>
                </a:solidFill>
              </a:rPr>
              <a:t> Other Academic </a:t>
            </a:r>
            <a:r>
              <a:rPr lang="en-US" sz="3600" b="1" dirty="0">
                <a:solidFill>
                  <a:schemeClr val="accent6">
                    <a:lumMod val="50000"/>
                  </a:schemeClr>
                </a:solidFill>
              </a:rPr>
              <a:t>(26%)</a:t>
            </a:r>
          </a:p>
          <a:p>
            <a:endParaRPr lang="en-US" dirty="0">
              <a:solidFill>
                <a:schemeClr val="accent6">
                  <a:lumMod val="50000"/>
                </a:schemeClr>
              </a:solidFill>
            </a:endParaRPr>
          </a:p>
          <a:p>
            <a:r>
              <a:rPr lang="en-US" sz="3200" dirty="0">
                <a:solidFill>
                  <a:schemeClr val="accent6">
                    <a:lumMod val="50000"/>
                  </a:schemeClr>
                </a:solidFill>
              </a:rPr>
              <a:t>Central Administration</a:t>
            </a:r>
            <a:r>
              <a:rPr lang="en-US" sz="3200" b="1" dirty="0">
                <a:solidFill>
                  <a:schemeClr val="accent6">
                    <a:lumMod val="50000"/>
                  </a:schemeClr>
                </a:solidFill>
              </a:rPr>
              <a:t> &gt; </a:t>
            </a:r>
            <a:r>
              <a:rPr lang="en-US" sz="3200" dirty="0">
                <a:solidFill>
                  <a:schemeClr val="accent6">
                    <a:lumMod val="50000"/>
                  </a:schemeClr>
                </a:solidFill>
              </a:rPr>
              <a:t>Health Care Units </a:t>
            </a:r>
            <a:r>
              <a:rPr lang="en-US" sz="3600" b="1" dirty="0">
                <a:solidFill>
                  <a:schemeClr val="accent6">
                    <a:lumMod val="50000"/>
                  </a:schemeClr>
                </a:solidFill>
              </a:rPr>
              <a:t>(12%)</a:t>
            </a:r>
          </a:p>
        </p:txBody>
      </p:sp>
      <p:sp>
        <p:nvSpPr>
          <p:cNvPr id="14" name="Rectangular Callout 13"/>
          <p:cNvSpPr/>
          <p:nvPr/>
        </p:nvSpPr>
        <p:spPr>
          <a:xfrm>
            <a:off x="1721544" y="1497627"/>
            <a:ext cx="8882741" cy="784564"/>
          </a:xfrm>
          <a:prstGeom prst="wedgeRectCallout">
            <a:avLst>
              <a:gd name="adj1" fmla="val 8812"/>
              <a:gd name="adj2" fmla="val 303501"/>
            </a:avLst>
          </a:prstGeom>
          <a:solidFill>
            <a:srgbClr val="B9D3E5"/>
          </a:solidFill>
          <a:ln>
            <a:solidFill>
              <a:srgbClr val="B9D3E5"/>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a:solidFill>
                  <a:schemeClr val="accent6">
                    <a:lumMod val="50000"/>
                  </a:schemeClr>
                </a:solidFill>
              </a:rPr>
              <a:t>Staff </a:t>
            </a:r>
            <a:r>
              <a:rPr lang="en-US" sz="3200" b="1">
                <a:solidFill>
                  <a:schemeClr val="accent6">
                    <a:lumMod val="50000"/>
                  </a:schemeClr>
                </a:solidFill>
              </a:rPr>
              <a:t>&gt;</a:t>
            </a:r>
            <a:r>
              <a:rPr lang="en-US" sz="3200">
                <a:solidFill>
                  <a:schemeClr val="accent6">
                    <a:lumMod val="50000"/>
                  </a:schemeClr>
                </a:solidFill>
              </a:rPr>
              <a:t> Faculty Member </a:t>
            </a:r>
            <a:r>
              <a:rPr lang="en-US" sz="3600" b="1">
                <a:solidFill>
                  <a:schemeClr val="accent6">
                    <a:lumMod val="50000"/>
                  </a:schemeClr>
                </a:solidFill>
              </a:rPr>
              <a:t>(11%)</a:t>
            </a:r>
          </a:p>
        </p:txBody>
      </p:sp>
      <p:sp>
        <p:nvSpPr>
          <p:cNvPr id="15" name="Rectangular Callout 14"/>
          <p:cNvSpPr/>
          <p:nvPr/>
        </p:nvSpPr>
        <p:spPr>
          <a:xfrm>
            <a:off x="2059801" y="1497108"/>
            <a:ext cx="8882741" cy="784564"/>
          </a:xfrm>
          <a:prstGeom prst="wedgeRectCallout">
            <a:avLst>
              <a:gd name="adj1" fmla="val 28384"/>
              <a:gd name="adj2" fmla="val 308123"/>
            </a:avLst>
          </a:prstGeom>
          <a:solidFill>
            <a:srgbClr val="B9D3E5"/>
          </a:solidFill>
          <a:ln>
            <a:solidFill>
              <a:srgbClr val="B9D3E5"/>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solidFill>
                  <a:schemeClr val="accent6">
                    <a:lumMod val="50000"/>
                  </a:schemeClr>
                </a:solidFill>
              </a:rPr>
              <a:t>White &gt; </a:t>
            </a:r>
            <a:r>
              <a:rPr lang="en-US" sz="3200" dirty="0" smtClean="0">
                <a:solidFill>
                  <a:schemeClr val="accent6">
                    <a:lumMod val="50000"/>
                  </a:schemeClr>
                </a:solidFill>
              </a:rPr>
              <a:t>Non-White </a:t>
            </a:r>
            <a:r>
              <a:rPr lang="en-US" sz="3600" b="1" dirty="0">
                <a:solidFill>
                  <a:schemeClr val="accent6">
                    <a:lumMod val="50000"/>
                  </a:schemeClr>
                </a:solidFill>
              </a:rPr>
              <a:t>(19%)</a:t>
            </a:r>
          </a:p>
        </p:txBody>
      </p:sp>
    </p:spTree>
    <p:extLst>
      <p:ext uri="{BB962C8B-B14F-4D97-AF65-F5344CB8AC3E}">
        <p14:creationId xmlns:p14="http://schemas.microsoft.com/office/powerpoint/2010/main" val="413747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4" grpId="0" animBg="1"/>
      <p:bldP spid="14" grpId="1" animBg="1"/>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675223849"/>
              </p:ext>
            </p:extLst>
          </p:nvPr>
        </p:nvGraphicFramePr>
        <p:xfrm>
          <a:off x="1769631" y="1411224"/>
          <a:ext cx="8371778" cy="513208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txBox="1">
            <a:spLocks/>
          </p:cNvSpPr>
          <p:nvPr/>
        </p:nvSpPr>
        <p:spPr bwMode="black">
          <a:xfrm>
            <a:off x="556053" y="465413"/>
            <a:ext cx="4027822"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a:t>SATISFACTION</a:t>
            </a:r>
          </a:p>
        </p:txBody>
      </p:sp>
    </p:spTree>
    <p:extLst>
      <p:ext uri="{BB962C8B-B14F-4D97-AF65-F5344CB8AC3E}">
        <p14:creationId xmlns:p14="http://schemas.microsoft.com/office/powerpoint/2010/main" val="2400895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
          <p:cNvGraphicFramePr>
            <a:graphicFrameLocks noGrp="1"/>
          </p:cNvGraphicFramePr>
          <p:nvPr>
            <p:extLst>
              <p:ext uri="{D42A27DB-BD31-4B8C-83A1-F6EECF244321}">
                <p14:modId xmlns:p14="http://schemas.microsoft.com/office/powerpoint/2010/main" val="1455823797"/>
              </p:ext>
            </p:extLst>
          </p:nvPr>
        </p:nvGraphicFramePr>
        <p:xfrm>
          <a:off x="493621" y="1502690"/>
          <a:ext cx="11321143" cy="3309258"/>
        </p:xfrm>
        <a:graphic>
          <a:graphicData uri="http://schemas.openxmlformats.org/drawingml/2006/table">
            <a:tbl>
              <a:tblPr firstRow="1" firstCol="1" bandRow="1">
                <a:tableStyleId>{073A0DAA-6AF3-43AB-8588-CEC1D06C72B9}</a:tableStyleId>
              </a:tblPr>
              <a:tblGrid>
                <a:gridCol w="9394372">
                  <a:extLst>
                    <a:ext uri="{9D8B030D-6E8A-4147-A177-3AD203B41FA5}">
                      <a16:colId xmlns:a16="http://schemas.microsoft.com/office/drawing/2014/main" val="20000"/>
                    </a:ext>
                  </a:extLst>
                </a:gridCol>
                <a:gridCol w="1926771">
                  <a:extLst>
                    <a:ext uri="{9D8B030D-6E8A-4147-A177-3AD203B41FA5}">
                      <a16:colId xmlns:a16="http://schemas.microsoft.com/office/drawing/2014/main" val="20001"/>
                    </a:ext>
                  </a:extLst>
                </a:gridCol>
              </a:tblGrid>
              <a:tr h="551543">
                <a:tc>
                  <a:txBody>
                    <a:bodyPr/>
                    <a:lstStyle/>
                    <a:p>
                      <a:pPr marL="0" marR="0">
                        <a:lnSpc>
                          <a:spcPct val="107000"/>
                        </a:lnSpc>
                        <a:spcBef>
                          <a:spcPts val="0"/>
                        </a:spcBef>
                        <a:spcAft>
                          <a:spcPts val="0"/>
                        </a:spcAft>
                      </a:pPr>
                      <a:r>
                        <a:rPr lang="en-US" sz="2000">
                          <a:effectLst/>
                        </a:rPr>
                        <a:t> </a:t>
                      </a:r>
                      <a:endParaRPr lang="en-US" sz="2000">
                        <a:effectLst/>
                        <a:latin typeface="Times New Roman" panose="02020603050405020304" pitchFamily="18" charset="0"/>
                        <a:ea typeface="DengXian"/>
                      </a:endParaRPr>
                    </a:p>
                  </a:txBody>
                  <a:tcPr marL="68580" marR="68580" marT="0" marB="0"/>
                </a:tc>
                <a:tc>
                  <a:txBody>
                    <a:bodyPr/>
                    <a:lstStyle/>
                    <a:p>
                      <a:pPr marL="0" marR="0" algn="ctr">
                        <a:lnSpc>
                          <a:spcPct val="107000"/>
                        </a:lnSpc>
                        <a:spcBef>
                          <a:spcPts val="0"/>
                        </a:spcBef>
                        <a:spcAft>
                          <a:spcPts val="0"/>
                        </a:spcAft>
                      </a:pPr>
                      <a:r>
                        <a:rPr lang="en-US" sz="2000">
                          <a:effectLst/>
                        </a:rPr>
                        <a:t>Percentage</a:t>
                      </a:r>
                      <a:endParaRPr lang="en-US" sz="2000">
                        <a:effectLst/>
                        <a:latin typeface="Times New Roman" panose="02020603050405020304" pitchFamily="18" charset="0"/>
                        <a:ea typeface="DengXian"/>
                      </a:endParaRPr>
                    </a:p>
                  </a:txBody>
                  <a:tcPr marL="68580" marR="68580" marT="0" marB="0" anchor="ctr"/>
                </a:tc>
                <a:extLst>
                  <a:ext uri="{0D108BD9-81ED-4DB2-BD59-A6C34878D82A}">
                    <a16:rowId xmlns:a16="http://schemas.microsoft.com/office/drawing/2014/main" val="10000"/>
                  </a:ext>
                </a:extLst>
              </a:tr>
              <a:tr h="551543">
                <a:tc>
                  <a:txBody>
                    <a:bodyPr/>
                    <a:lstStyle/>
                    <a:p>
                      <a:pPr marL="0" marR="0" algn="just">
                        <a:lnSpc>
                          <a:spcPct val="107000"/>
                        </a:lnSpc>
                        <a:spcBef>
                          <a:spcPts val="0"/>
                        </a:spcBef>
                        <a:spcAft>
                          <a:spcPts val="0"/>
                        </a:spcAft>
                      </a:pPr>
                      <a:r>
                        <a:rPr lang="en-US" sz="2400" b="0">
                          <a:effectLst/>
                        </a:rPr>
                        <a:t>Parental leave was not long enough</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000">
                          <a:effectLst/>
                        </a:rPr>
                        <a:t>30%</a:t>
                      </a:r>
                      <a:endParaRPr lang="en-US" sz="20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0001"/>
                  </a:ext>
                </a:extLst>
              </a:tr>
              <a:tr h="551543">
                <a:tc>
                  <a:txBody>
                    <a:bodyPr/>
                    <a:lstStyle/>
                    <a:p>
                      <a:pPr marL="0" marR="0" algn="just">
                        <a:lnSpc>
                          <a:spcPct val="107000"/>
                        </a:lnSpc>
                        <a:spcBef>
                          <a:spcPts val="0"/>
                        </a:spcBef>
                        <a:spcAft>
                          <a:spcPts val="0"/>
                        </a:spcAft>
                      </a:pPr>
                      <a:r>
                        <a:rPr lang="en-US" sz="2400" b="0">
                          <a:effectLst/>
                        </a:rPr>
                        <a:t>Hope the university can provide paid leave</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000">
                          <a:effectLst/>
                        </a:rPr>
                        <a:t>24%</a:t>
                      </a:r>
                      <a:endParaRPr lang="en-US" sz="20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0002"/>
                  </a:ext>
                </a:extLst>
              </a:tr>
              <a:tr h="551543">
                <a:tc>
                  <a:txBody>
                    <a:bodyPr/>
                    <a:lstStyle/>
                    <a:p>
                      <a:pPr marL="0" marR="0" algn="just">
                        <a:lnSpc>
                          <a:spcPct val="107000"/>
                        </a:lnSpc>
                        <a:spcBef>
                          <a:spcPts val="0"/>
                        </a:spcBef>
                        <a:spcAft>
                          <a:spcPts val="0"/>
                        </a:spcAft>
                      </a:pPr>
                      <a:r>
                        <a:rPr lang="en-US" sz="2200" b="0">
                          <a:effectLst/>
                        </a:rPr>
                        <a:t>Information about parental policy was not clear, standardized and hard to access</a:t>
                      </a:r>
                      <a:endParaRPr lang="en-US" sz="22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000">
                          <a:effectLst/>
                        </a:rPr>
                        <a:t>19%</a:t>
                      </a:r>
                      <a:endParaRPr lang="en-US" sz="20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0003"/>
                  </a:ext>
                </a:extLst>
              </a:tr>
              <a:tr h="551543">
                <a:tc>
                  <a:txBody>
                    <a:bodyPr/>
                    <a:lstStyle/>
                    <a:p>
                      <a:pPr marL="0" marR="0" algn="just">
                        <a:lnSpc>
                          <a:spcPct val="107000"/>
                        </a:lnSpc>
                        <a:spcBef>
                          <a:spcPts val="0"/>
                        </a:spcBef>
                        <a:spcAft>
                          <a:spcPts val="0"/>
                        </a:spcAft>
                      </a:pPr>
                      <a:r>
                        <a:rPr lang="en-US" sz="2400" b="0">
                          <a:effectLst/>
                        </a:rPr>
                        <a:t>The climate was not supportive</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000">
                          <a:effectLst/>
                        </a:rPr>
                        <a:t>14%</a:t>
                      </a:r>
                      <a:endParaRPr lang="en-US" sz="20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0004"/>
                  </a:ext>
                </a:extLst>
              </a:tr>
              <a:tr h="551543">
                <a:tc>
                  <a:txBody>
                    <a:bodyPr/>
                    <a:lstStyle/>
                    <a:p>
                      <a:pPr marL="0" marR="0" algn="just">
                        <a:lnSpc>
                          <a:spcPct val="107000"/>
                        </a:lnSpc>
                        <a:spcBef>
                          <a:spcPts val="0"/>
                        </a:spcBef>
                        <a:spcAft>
                          <a:spcPts val="0"/>
                        </a:spcAft>
                      </a:pPr>
                      <a:r>
                        <a:rPr lang="en-US" sz="2400" b="0" dirty="0" smtClean="0">
                          <a:effectLst/>
                        </a:rPr>
                        <a:t>Fathers</a:t>
                      </a:r>
                      <a:r>
                        <a:rPr lang="en-US" sz="2400" b="0" baseline="0" dirty="0" smtClean="0">
                          <a:effectLst/>
                        </a:rPr>
                        <a:t> and adoptive family </a:t>
                      </a:r>
                      <a:r>
                        <a:rPr lang="en-US" sz="2400" b="0" dirty="0" smtClean="0">
                          <a:effectLst/>
                        </a:rPr>
                        <a:t>were </a:t>
                      </a:r>
                      <a:r>
                        <a:rPr lang="en-US" sz="2400" b="0" dirty="0">
                          <a:effectLst/>
                        </a:rPr>
                        <a:t>either denied leave or had little leave</a:t>
                      </a:r>
                      <a:endParaRPr lang="en-US" sz="2400" b="0" dirty="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000" dirty="0">
                          <a:effectLst/>
                        </a:rPr>
                        <a:t>11%</a:t>
                      </a:r>
                      <a:endParaRPr lang="en-US" sz="2000" dirty="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7" name="Title 1"/>
          <p:cNvSpPr txBox="1">
            <a:spLocks/>
          </p:cNvSpPr>
          <p:nvPr/>
        </p:nvSpPr>
        <p:spPr bwMode="black">
          <a:xfrm>
            <a:off x="493622" y="472477"/>
            <a:ext cx="8068488"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DISSATISFACTION – Received Leave</a:t>
            </a:r>
          </a:p>
        </p:txBody>
      </p:sp>
    </p:spTree>
    <p:extLst>
      <p:ext uri="{BB962C8B-B14F-4D97-AF65-F5344CB8AC3E}">
        <p14:creationId xmlns:p14="http://schemas.microsoft.com/office/powerpoint/2010/main" val="2818241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1956391" y="2356723"/>
            <a:ext cx="8633637" cy="2677656"/>
          </a:xfrm>
          <a:prstGeom prst="rect">
            <a:avLst/>
          </a:prstGeom>
          <a:noFill/>
        </p:spPr>
        <p:txBody>
          <a:bodyPr wrap="square" rtlCol="0">
            <a:spAutoFit/>
          </a:bodyPr>
          <a:lstStyle/>
          <a:p>
            <a:r>
              <a:rPr lang="en-US" sz="2800" i="1" dirty="0"/>
              <a:t>“I would have liked to have more time with my baby, especially given the extra issues, but I had only been here 18 months and hadn't accrued enough sick/vacation to cover a longer leave, and unfortunately unpaid leave wasn't an option due to my sole family income. It's time I'll never get back with my baby, let alone the stress of it all, and working with lack of sleep.”</a:t>
            </a:r>
            <a:endParaRPr lang="en-US" sz="2800" dirty="0"/>
          </a:p>
        </p:txBody>
      </p:sp>
      <p:sp>
        <p:nvSpPr>
          <p:cNvPr id="3" name="Title 1"/>
          <p:cNvSpPr txBox="1">
            <a:spLocks/>
          </p:cNvSpPr>
          <p:nvPr/>
        </p:nvSpPr>
        <p:spPr bwMode="black">
          <a:xfrm>
            <a:off x="493622" y="472477"/>
            <a:ext cx="8068488"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DISSATISFACTION – Received Leave</a:t>
            </a:r>
          </a:p>
        </p:txBody>
      </p:sp>
    </p:spTree>
    <p:extLst>
      <p:ext uri="{BB962C8B-B14F-4D97-AF65-F5344CB8AC3E}">
        <p14:creationId xmlns:p14="http://schemas.microsoft.com/office/powerpoint/2010/main" val="11559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595" y="1562100"/>
            <a:ext cx="11384705" cy="4562475"/>
          </a:xfrm>
        </p:spPr>
        <p:txBody>
          <a:bodyPr>
            <a:normAutofit fontScale="92500"/>
          </a:bodyPr>
          <a:lstStyle/>
          <a:p>
            <a:r>
              <a:rPr lang="en-US" sz="2600" b="1" dirty="0"/>
              <a:t>Goal: </a:t>
            </a:r>
            <a:r>
              <a:rPr lang="en-US" sz="2400" dirty="0"/>
              <a:t>Understand experiences and perceptions around parental leave at the University of Iowa</a:t>
            </a:r>
          </a:p>
          <a:p>
            <a:r>
              <a:rPr lang="en-US" sz="2400" dirty="0"/>
              <a:t>Online survey was sent out to University of Iowa faculty and staff in Spring 2016</a:t>
            </a:r>
          </a:p>
          <a:p>
            <a:pPr marL="0" indent="0">
              <a:buNone/>
            </a:pPr>
            <a:endParaRPr lang="en-US" dirty="0"/>
          </a:p>
          <a:p>
            <a:r>
              <a:rPr lang="en-US" sz="2600" b="1" dirty="0" smtClean="0"/>
              <a:t>Questions </a:t>
            </a:r>
            <a:r>
              <a:rPr lang="en-US" sz="2600" b="1" dirty="0"/>
              <a:t>about:</a:t>
            </a:r>
          </a:p>
          <a:p>
            <a:pPr lvl="3"/>
            <a:r>
              <a:rPr lang="en-US" sz="2200" dirty="0"/>
              <a:t>Employment information</a:t>
            </a:r>
          </a:p>
          <a:p>
            <a:pPr lvl="3"/>
            <a:r>
              <a:rPr lang="en-US" sz="2200" dirty="0"/>
              <a:t>Parental status and demographic information</a:t>
            </a:r>
          </a:p>
          <a:p>
            <a:pPr lvl="3"/>
            <a:r>
              <a:rPr lang="en-US" sz="2200" dirty="0"/>
              <a:t>Types of leave</a:t>
            </a:r>
          </a:p>
          <a:p>
            <a:pPr lvl="3"/>
            <a:r>
              <a:rPr lang="en-US" sz="2200" dirty="0"/>
              <a:t>Satisfaction with leave, negotiation process, return to work, and pregnancy </a:t>
            </a:r>
          </a:p>
          <a:p>
            <a:pPr lvl="3"/>
            <a:r>
              <a:rPr lang="en-US" sz="2200" dirty="0"/>
              <a:t>Department and university climate around parental leave</a:t>
            </a:r>
          </a:p>
          <a:p>
            <a:pPr lvl="3"/>
            <a:r>
              <a:rPr lang="en-US" sz="2200" dirty="0"/>
              <a:t>Expected changes at department/unit and university level</a:t>
            </a:r>
          </a:p>
        </p:txBody>
      </p:sp>
      <p:sp>
        <p:nvSpPr>
          <p:cNvPr id="4" name="Title 1"/>
          <p:cNvSpPr>
            <a:spLocks noGrp="1"/>
          </p:cNvSpPr>
          <p:nvPr>
            <p:ph type="title"/>
          </p:nvPr>
        </p:nvSpPr>
        <p:spPr>
          <a:xfrm>
            <a:off x="540595" y="413924"/>
            <a:ext cx="5383956" cy="850391"/>
          </a:xfrm>
        </p:spPr>
        <p:txBody>
          <a:bodyPr>
            <a:noAutofit/>
          </a:bodyPr>
          <a:lstStyle/>
          <a:p>
            <a:pPr algn="l"/>
            <a:r>
              <a:rPr lang="en-US" sz="3200" b="1"/>
              <a:t>About the survey</a:t>
            </a:r>
          </a:p>
        </p:txBody>
      </p:sp>
    </p:spTree>
    <p:extLst>
      <p:ext uri="{BB962C8B-B14F-4D97-AF65-F5344CB8AC3E}">
        <p14:creationId xmlns:p14="http://schemas.microsoft.com/office/powerpoint/2010/main" val="402908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17648918"/>
              </p:ext>
            </p:extLst>
          </p:nvPr>
        </p:nvGraphicFramePr>
        <p:xfrm>
          <a:off x="468086" y="1625454"/>
          <a:ext cx="11190516" cy="3331032"/>
        </p:xfrm>
        <a:graphic>
          <a:graphicData uri="http://schemas.openxmlformats.org/drawingml/2006/table">
            <a:tbl>
              <a:tblPr firstRow="1" firstCol="1" bandRow="1">
                <a:tableStyleId>{073A0DAA-6AF3-43AB-8588-CEC1D06C72B9}</a:tableStyleId>
              </a:tblPr>
              <a:tblGrid>
                <a:gridCol w="9415988">
                  <a:extLst>
                    <a:ext uri="{9D8B030D-6E8A-4147-A177-3AD203B41FA5}">
                      <a16:colId xmlns:a16="http://schemas.microsoft.com/office/drawing/2014/main" val="20000"/>
                    </a:ext>
                  </a:extLst>
                </a:gridCol>
                <a:gridCol w="1774528">
                  <a:extLst>
                    <a:ext uri="{9D8B030D-6E8A-4147-A177-3AD203B41FA5}">
                      <a16:colId xmlns:a16="http://schemas.microsoft.com/office/drawing/2014/main" val="20001"/>
                    </a:ext>
                  </a:extLst>
                </a:gridCol>
              </a:tblGrid>
              <a:tr h="555172">
                <a:tc>
                  <a:txBody>
                    <a:bodyPr/>
                    <a:lstStyle/>
                    <a:p>
                      <a:pPr marL="0" marR="0" algn="ctr">
                        <a:lnSpc>
                          <a:spcPct val="107000"/>
                        </a:lnSpc>
                        <a:spcBef>
                          <a:spcPts val="0"/>
                        </a:spcBef>
                        <a:spcAft>
                          <a:spcPts val="0"/>
                        </a:spcAft>
                      </a:pPr>
                      <a:r>
                        <a:rPr lang="en-US" sz="2400" dirty="0">
                          <a:effectLst/>
                        </a:rPr>
                        <a:t> </a:t>
                      </a:r>
                      <a:endParaRPr lang="en-US" sz="2400" dirty="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Percentage</a:t>
                      </a:r>
                      <a:endParaRPr lang="en-US" sz="2400">
                        <a:effectLst/>
                        <a:latin typeface="Times New Roman" panose="02020603050405020304" pitchFamily="18" charset="0"/>
                        <a:ea typeface="DengXian"/>
                      </a:endParaRPr>
                    </a:p>
                  </a:txBody>
                  <a:tcPr marL="68580" marR="68580" marT="0" marB="0" anchor="ctr"/>
                </a:tc>
                <a:extLst>
                  <a:ext uri="{0D108BD9-81ED-4DB2-BD59-A6C34878D82A}">
                    <a16:rowId xmlns:a16="http://schemas.microsoft.com/office/drawing/2014/main" val="10000"/>
                  </a:ext>
                </a:extLst>
              </a:tr>
              <a:tr h="555172">
                <a:tc>
                  <a:txBody>
                    <a:bodyPr/>
                    <a:lstStyle/>
                    <a:p>
                      <a:pPr marL="0" marR="0" algn="just">
                        <a:lnSpc>
                          <a:spcPct val="107000"/>
                        </a:lnSpc>
                        <a:spcBef>
                          <a:spcPts val="0"/>
                        </a:spcBef>
                        <a:spcAft>
                          <a:spcPts val="0"/>
                        </a:spcAft>
                      </a:pPr>
                      <a:r>
                        <a:rPr lang="en-US" sz="2400" b="0">
                          <a:effectLst/>
                        </a:rPr>
                        <a:t>The information about policy was confusing and inconsistent</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40%</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0001"/>
                  </a:ext>
                </a:extLst>
              </a:tr>
              <a:tr h="555172">
                <a:tc>
                  <a:txBody>
                    <a:bodyPr/>
                    <a:lstStyle/>
                    <a:p>
                      <a:pPr marL="0" marR="0" algn="just">
                        <a:lnSpc>
                          <a:spcPct val="107000"/>
                        </a:lnSpc>
                        <a:spcBef>
                          <a:spcPts val="0"/>
                        </a:spcBef>
                        <a:spcAft>
                          <a:spcPts val="0"/>
                        </a:spcAft>
                      </a:pPr>
                      <a:r>
                        <a:rPr lang="en-US" sz="2200" b="0">
                          <a:effectLst/>
                        </a:rPr>
                        <a:t>No negotiation or unpleasant negotiation process (inefficient paper work, etc.)</a:t>
                      </a:r>
                      <a:endParaRPr lang="en-US" sz="22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23%</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0002"/>
                  </a:ext>
                </a:extLst>
              </a:tr>
              <a:tr h="555172">
                <a:tc>
                  <a:txBody>
                    <a:bodyPr/>
                    <a:lstStyle/>
                    <a:p>
                      <a:pPr marL="0" marR="0" algn="just">
                        <a:lnSpc>
                          <a:spcPct val="107000"/>
                        </a:lnSpc>
                        <a:spcBef>
                          <a:spcPts val="0"/>
                        </a:spcBef>
                        <a:spcAft>
                          <a:spcPts val="0"/>
                        </a:spcAft>
                      </a:pPr>
                      <a:r>
                        <a:rPr lang="en-US" sz="2400" b="0">
                          <a:effectLst/>
                        </a:rPr>
                        <a:t>The climate was not supportive</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17%</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0003"/>
                  </a:ext>
                </a:extLst>
              </a:tr>
              <a:tr h="555172">
                <a:tc>
                  <a:txBody>
                    <a:bodyPr/>
                    <a:lstStyle/>
                    <a:p>
                      <a:pPr marL="0" marR="0" algn="just">
                        <a:lnSpc>
                          <a:spcPct val="107000"/>
                        </a:lnSpc>
                        <a:spcBef>
                          <a:spcPts val="0"/>
                        </a:spcBef>
                        <a:spcAft>
                          <a:spcPts val="0"/>
                        </a:spcAft>
                      </a:pPr>
                      <a:r>
                        <a:rPr lang="en-US" sz="2400" b="0">
                          <a:effectLst/>
                        </a:rPr>
                        <a:t>Unfair treatment for some groups</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6%</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0004"/>
                  </a:ext>
                </a:extLst>
              </a:tr>
              <a:tr h="555172">
                <a:tc>
                  <a:txBody>
                    <a:bodyPr/>
                    <a:lstStyle/>
                    <a:p>
                      <a:pPr marL="0" marR="0" algn="just">
                        <a:lnSpc>
                          <a:spcPct val="107000"/>
                        </a:lnSpc>
                        <a:spcBef>
                          <a:spcPts val="0"/>
                        </a:spcBef>
                        <a:spcAft>
                          <a:spcPts val="0"/>
                        </a:spcAft>
                      </a:pPr>
                      <a:r>
                        <a:rPr lang="en-US" sz="2400" b="0" dirty="0">
                          <a:effectLst/>
                        </a:rPr>
                        <a:t>Should not have to negotiate </a:t>
                      </a:r>
                      <a:endParaRPr lang="en-US" sz="2400" b="0" dirty="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4%</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6" name="Title 1"/>
          <p:cNvSpPr txBox="1">
            <a:spLocks/>
          </p:cNvSpPr>
          <p:nvPr/>
        </p:nvSpPr>
        <p:spPr bwMode="black">
          <a:xfrm>
            <a:off x="468085" y="524413"/>
            <a:ext cx="9590315"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DISSATISFACTION – Negotiation process</a:t>
            </a:r>
          </a:p>
        </p:txBody>
      </p:sp>
    </p:spTree>
    <p:extLst>
      <p:ext uri="{BB962C8B-B14F-4D97-AF65-F5344CB8AC3E}">
        <p14:creationId xmlns:p14="http://schemas.microsoft.com/office/powerpoint/2010/main" val="1368854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6665" y="1978403"/>
            <a:ext cx="9473484" cy="3724096"/>
          </a:xfrm>
          <a:prstGeom prst="rect">
            <a:avLst/>
          </a:prstGeom>
          <a:noFill/>
        </p:spPr>
        <p:txBody>
          <a:bodyPr wrap="square" rtlCol="0">
            <a:spAutoFit/>
          </a:bodyPr>
          <a:lstStyle/>
          <a:p>
            <a:r>
              <a:rPr lang="en-US" sz="2800" i="1" dirty="0"/>
              <a:t>“I wish that my supervisor and/or HR rep had taken a more active approach to explaining all of the options available to me so that I could make a fully informed choice.  I had no idea what was available and what would work best for me: no advocate on my behalf.”</a:t>
            </a:r>
          </a:p>
          <a:p>
            <a:endParaRPr lang="en-US" sz="2400" i="1" dirty="0"/>
          </a:p>
          <a:p>
            <a:endParaRPr lang="en-US" sz="2400" i="1" dirty="0"/>
          </a:p>
          <a:p>
            <a:r>
              <a:rPr lang="en-US" sz="2800" i="1" dirty="0"/>
              <a:t>“I am afraid to ask as I will look like I don't want to do my work.”</a:t>
            </a:r>
          </a:p>
          <a:p>
            <a:endParaRPr lang="en-US" sz="2400" i="1" dirty="0"/>
          </a:p>
          <a:p>
            <a:endParaRPr lang="en-US" sz="2400" dirty="0"/>
          </a:p>
        </p:txBody>
      </p:sp>
      <p:sp>
        <p:nvSpPr>
          <p:cNvPr id="3" name="Title 1"/>
          <p:cNvSpPr txBox="1">
            <a:spLocks/>
          </p:cNvSpPr>
          <p:nvPr/>
        </p:nvSpPr>
        <p:spPr bwMode="black">
          <a:xfrm>
            <a:off x="468085" y="577576"/>
            <a:ext cx="9590315"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DISSATISFACTION – Negotiation process</a:t>
            </a:r>
          </a:p>
        </p:txBody>
      </p:sp>
    </p:spTree>
    <p:extLst>
      <p:ext uri="{BB962C8B-B14F-4D97-AF65-F5344CB8AC3E}">
        <p14:creationId xmlns:p14="http://schemas.microsoft.com/office/powerpoint/2010/main" val="369840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
          <a:xfrm>
            <a:off x="468086" y="524413"/>
            <a:ext cx="8355280"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DISSATISFACTION – Return to work</a:t>
            </a:r>
          </a:p>
        </p:txBody>
      </p:sp>
      <p:graphicFrame>
        <p:nvGraphicFramePr>
          <p:cNvPr id="4" name="Table 3"/>
          <p:cNvGraphicFramePr>
            <a:graphicFrameLocks noGrp="1"/>
          </p:cNvGraphicFramePr>
          <p:nvPr>
            <p:extLst>
              <p:ext uri="{D42A27DB-BD31-4B8C-83A1-F6EECF244321}">
                <p14:modId xmlns:p14="http://schemas.microsoft.com/office/powerpoint/2010/main" val="1349359821"/>
              </p:ext>
            </p:extLst>
          </p:nvPr>
        </p:nvGraphicFramePr>
        <p:xfrm>
          <a:off x="468086" y="1733798"/>
          <a:ext cx="11122231" cy="2849880"/>
        </p:xfrm>
        <a:graphic>
          <a:graphicData uri="http://schemas.openxmlformats.org/drawingml/2006/table">
            <a:tbl>
              <a:tblPr firstRow="1" firstCol="1" bandRow="1">
                <a:tableStyleId>{073A0DAA-6AF3-43AB-8588-CEC1D06C72B9}</a:tableStyleId>
              </a:tblPr>
              <a:tblGrid>
                <a:gridCol w="9103426">
                  <a:extLst>
                    <a:ext uri="{9D8B030D-6E8A-4147-A177-3AD203B41FA5}">
                      <a16:colId xmlns:a16="http://schemas.microsoft.com/office/drawing/2014/main" val="1502950241"/>
                    </a:ext>
                  </a:extLst>
                </a:gridCol>
                <a:gridCol w="2018805">
                  <a:extLst>
                    <a:ext uri="{9D8B030D-6E8A-4147-A177-3AD203B41FA5}">
                      <a16:colId xmlns:a16="http://schemas.microsoft.com/office/drawing/2014/main" val="190443272"/>
                    </a:ext>
                  </a:extLst>
                </a:gridCol>
              </a:tblGrid>
              <a:tr h="569976">
                <a:tc>
                  <a:txBody>
                    <a:bodyPr/>
                    <a:lstStyle/>
                    <a:p>
                      <a:pPr marL="0" marR="0" algn="ctr">
                        <a:lnSpc>
                          <a:spcPct val="107000"/>
                        </a:lnSpc>
                        <a:spcBef>
                          <a:spcPts val="0"/>
                        </a:spcBef>
                        <a:spcAft>
                          <a:spcPts val="0"/>
                        </a:spcAft>
                      </a:pPr>
                      <a:r>
                        <a:rPr lang="en-US" sz="2800">
                          <a:effectLst/>
                        </a:rPr>
                        <a:t> </a:t>
                      </a:r>
                      <a:endParaRPr lang="en-US" sz="280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800">
                          <a:effectLst/>
                        </a:rPr>
                        <a:t>Percentage</a:t>
                      </a:r>
                      <a:endParaRPr lang="en-US" sz="2800">
                        <a:effectLst/>
                        <a:latin typeface="Times New Roman" panose="02020603050405020304" pitchFamily="18" charset="0"/>
                        <a:ea typeface="DengXian"/>
                      </a:endParaRPr>
                    </a:p>
                  </a:txBody>
                  <a:tcPr marL="68580" marR="68580" marT="0" marB="0" anchor="ctr"/>
                </a:tc>
                <a:extLst>
                  <a:ext uri="{0D108BD9-81ED-4DB2-BD59-A6C34878D82A}">
                    <a16:rowId xmlns:a16="http://schemas.microsoft.com/office/drawing/2014/main" val="3482787102"/>
                  </a:ext>
                </a:extLst>
              </a:tr>
              <a:tr h="569976">
                <a:tc>
                  <a:txBody>
                    <a:bodyPr/>
                    <a:lstStyle/>
                    <a:p>
                      <a:pPr marL="0" marR="0" algn="just">
                        <a:lnSpc>
                          <a:spcPct val="107000"/>
                        </a:lnSpc>
                        <a:spcBef>
                          <a:spcPts val="0"/>
                        </a:spcBef>
                        <a:spcAft>
                          <a:spcPts val="0"/>
                        </a:spcAft>
                      </a:pPr>
                      <a:r>
                        <a:rPr lang="en-US" sz="2400" b="0">
                          <a:effectLst/>
                        </a:rPr>
                        <a:t>Early return or interruptions from work during leave</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800">
                          <a:effectLst/>
                        </a:rPr>
                        <a:t>40%</a:t>
                      </a:r>
                      <a:endParaRPr lang="en-US" sz="28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3240684142"/>
                  </a:ext>
                </a:extLst>
              </a:tr>
              <a:tr h="569976">
                <a:tc>
                  <a:txBody>
                    <a:bodyPr/>
                    <a:lstStyle/>
                    <a:p>
                      <a:pPr marL="0" marR="0" algn="just">
                        <a:lnSpc>
                          <a:spcPct val="107000"/>
                        </a:lnSpc>
                        <a:spcBef>
                          <a:spcPts val="0"/>
                        </a:spcBef>
                        <a:spcAft>
                          <a:spcPts val="0"/>
                        </a:spcAft>
                      </a:pPr>
                      <a:r>
                        <a:rPr lang="en-US" sz="2400" b="0">
                          <a:effectLst/>
                        </a:rPr>
                        <a:t>Lack of accommodation for breastfeeding and transition </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800">
                          <a:effectLst/>
                        </a:rPr>
                        <a:t>31%</a:t>
                      </a:r>
                      <a:endParaRPr lang="en-US" sz="28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3169436234"/>
                  </a:ext>
                </a:extLst>
              </a:tr>
              <a:tr h="569976">
                <a:tc>
                  <a:txBody>
                    <a:bodyPr/>
                    <a:lstStyle/>
                    <a:p>
                      <a:pPr marL="0" marR="0" algn="just">
                        <a:lnSpc>
                          <a:spcPct val="107000"/>
                        </a:lnSpc>
                        <a:spcBef>
                          <a:spcPts val="0"/>
                        </a:spcBef>
                        <a:spcAft>
                          <a:spcPts val="0"/>
                        </a:spcAft>
                      </a:pPr>
                      <a:r>
                        <a:rPr lang="en-US" sz="2400" b="0">
                          <a:effectLst/>
                        </a:rPr>
                        <a:t>Penalty for taking parental leave</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800">
                          <a:effectLst/>
                        </a:rPr>
                        <a:t>23%</a:t>
                      </a:r>
                      <a:endParaRPr lang="en-US" sz="28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3419316676"/>
                  </a:ext>
                </a:extLst>
              </a:tr>
              <a:tr h="569976">
                <a:tc>
                  <a:txBody>
                    <a:bodyPr/>
                    <a:lstStyle/>
                    <a:p>
                      <a:pPr marL="0" marR="0" algn="just">
                        <a:lnSpc>
                          <a:spcPct val="107000"/>
                        </a:lnSpc>
                        <a:spcBef>
                          <a:spcPts val="0"/>
                        </a:spcBef>
                        <a:spcAft>
                          <a:spcPts val="0"/>
                        </a:spcAft>
                      </a:pPr>
                      <a:r>
                        <a:rPr lang="en-US" sz="2400" b="0" dirty="0">
                          <a:effectLst/>
                        </a:rPr>
                        <a:t>Other </a:t>
                      </a:r>
                      <a:r>
                        <a:rPr lang="en-US" sz="2400" b="0" dirty="0" smtClean="0">
                          <a:effectLst/>
                        </a:rPr>
                        <a:t>experiences (e.g. inconsistent</a:t>
                      </a:r>
                      <a:r>
                        <a:rPr lang="en-US" sz="2400" b="0" baseline="0" dirty="0" smtClean="0">
                          <a:effectLst/>
                        </a:rPr>
                        <a:t> information, overall dissatisfaction</a:t>
                      </a:r>
                      <a:r>
                        <a:rPr lang="en-US" sz="2400" b="0" dirty="0" smtClean="0">
                          <a:effectLst/>
                        </a:rPr>
                        <a:t>)</a:t>
                      </a:r>
                      <a:endParaRPr lang="en-US" sz="2400" b="0" dirty="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800" dirty="0">
                          <a:effectLst/>
                        </a:rPr>
                        <a:t>6%</a:t>
                      </a:r>
                      <a:endParaRPr lang="en-US" sz="2800" dirty="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3834209255"/>
                  </a:ext>
                </a:extLst>
              </a:tr>
            </a:tbl>
          </a:graphicData>
        </a:graphic>
      </p:graphicFrame>
    </p:spTree>
    <p:extLst>
      <p:ext uri="{BB962C8B-B14F-4D97-AF65-F5344CB8AC3E}">
        <p14:creationId xmlns:p14="http://schemas.microsoft.com/office/powerpoint/2010/main" val="3042248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black">
          <a:xfrm>
            <a:off x="468086" y="524413"/>
            <a:ext cx="8355280"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DISSATISFACTION – Return to work</a:t>
            </a:r>
          </a:p>
        </p:txBody>
      </p:sp>
      <p:sp>
        <p:nvSpPr>
          <p:cNvPr id="3" name="TextBox 2"/>
          <p:cNvSpPr txBox="1"/>
          <p:nvPr/>
        </p:nvSpPr>
        <p:spPr>
          <a:xfrm>
            <a:off x="2232837" y="1902691"/>
            <a:ext cx="8367823" cy="2954655"/>
          </a:xfrm>
          <a:prstGeom prst="rect">
            <a:avLst/>
          </a:prstGeom>
          <a:noFill/>
        </p:spPr>
        <p:txBody>
          <a:bodyPr wrap="square" rtlCol="0">
            <a:spAutoFit/>
          </a:bodyPr>
          <a:lstStyle/>
          <a:p>
            <a:r>
              <a:rPr lang="en-US" sz="2800" i="1" dirty="0"/>
              <a:t>“I returned too early, felt pressured not to talk about the baby, felt I needed to work twice as hard as everyone else to "catch up".... Like I had been on a vacation or something. Was still pumping, not adequate protections for lactation, was still recovering from surgery. It was just too early. I thought we were better than that.”</a:t>
            </a:r>
            <a:endParaRPr lang="en-US" sz="2800" dirty="0"/>
          </a:p>
          <a:p>
            <a:endParaRPr lang="en-US" dirty="0"/>
          </a:p>
        </p:txBody>
      </p:sp>
    </p:spTree>
    <p:extLst>
      <p:ext uri="{BB962C8B-B14F-4D97-AF65-F5344CB8AC3E}">
        <p14:creationId xmlns:p14="http://schemas.microsoft.com/office/powerpoint/2010/main" val="41471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
          <a:xfrm>
            <a:off x="468086" y="524413"/>
            <a:ext cx="9625940"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DISSATISFACTION – Pregnancy and work</a:t>
            </a:r>
          </a:p>
        </p:txBody>
      </p:sp>
      <p:graphicFrame>
        <p:nvGraphicFramePr>
          <p:cNvPr id="4" name="Table 3"/>
          <p:cNvGraphicFramePr>
            <a:graphicFrameLocks noGrp="1"/>
          </p:cNvGraphicFramePr>
          <p:nvPr>
            <p:extLst>
              <p:ext uri="{D42A27DB-BD31-4B8C-83A1-F6EECF244321}">
                <p14:modId xmlns:p14="http://schemas.microsoft.com/office/powerpoint/2010/main" val="2656614848"/>
              </p:ext>
            </p:extLst>
          </p:nvPr>
        </p:nvGraphicFramePr>
        <p:xfrm>
          <a:off x="468086" y="1733798"/>
          <a:ext cx="11157857" cy="2303812"/>
        </p:xfrm>
        <a:graphic>
          <a:graphicData uri="http://schemas.openxmlformats.org/drawingml/2006/table">
            <a:tbl>
              <a:tblPr firstRow="1" firstCol="1" bandRow="1">
                <a:tableStyleId>{073A0DAA-6AF3-43AB-8588-CEC1D06C72B9}</a:tableStyleId>
              </a:tblPr>
              <a:tblGrid>
                <a:gridCol w="9338965">
                  <a:extLst>
                    <a:ext uri="{9D8B030D-6E8A-4147-A177-3AD203B41FA5}">
                      <a16:colId xmlns:a16="http://schemas.microsoft.com/office/drawing/2014/main" val="1328898123"/>
                    </a:ext>
                  </a:extLst>
                </a:gridCol>
                <a:gridCol w="1818892">
                  <a:extLst>
                    <a:ext uri="{9D8B030D-6E8A-4147-A177-3AD203B41FA5}">
                      <a16:colId xmlns:a16="http://schemas.microsoft.com/office/drawing/2014/main" val="16367660"/>
                    </a:ext>
                  </a:extLst>
                </a:gridCol>
              </a:tblGrid>
              <a:tr h="575953">
                <a:tc>
                  <a:txBody>
                    <a:bodyPr/>
                    <a:lstStyle/>
                    <a:p>
                      <a:pPr marL="0" marR="0" algn="ctr">
                        <a:lnSpc>
                          <a:spcPct val="107000"/>
                        </a:lnSpc>
                        <a:spcBef>
                          <a:spcPts val="0"/>
                        </a:spcBef>
                        <a:spcAft>
                          <a:spcPts val="0"/>
                        </a:spcAft>
                      </a:pPr>
                      <a:r>
                        <a:rPr lang="en-US" sz="2400">
                          <a:effectLst/>
                        </a:rPr>
                        <a:t> </a:t>
                      </a:r>
                      <a:endParaRPr lang="en-US" sz="240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Percentage</a:t>
                      </a:r>
                      <a:endParaRPr lang="en-US" sz="2400">
                        <a:effectLst/>
                        <a:latin typeface="Times New Roman" panose="02020603050405020304" pitchFamily="18" charset="0"/>
                        <a:ea typeface="DengXian"/>
                      </a:endParaRPr>
                    </a:p>
                  </a:txBody>
                  <a:tcPr marL="68580" marR="68580" marT="0" marB="0" anchor="ctr"/>
                </a:tc>
                <a:extLst>
                  <a:ext uri="{0D108BD9-81ED-4DB2-BD59-A6C34878D82A}">
                    <a16:rowId xmlns:a16="http://schemas.microsoft.com/office/drawing/2014/main" val="1122049035"/>
                  </a:ext>
                </a:extLst>
              </a:tr>
              <a:tr h="575953">
                <a:tc>
                  <a:txBody>
                    <a:bodyPr/>
                    <a:lstStyle/>
                    <a:p>
                      <a:pPr marL="0" marR="0" algn="just">
                        <a:lnSpc>
                          <a:spcPct val="107000"/>
                        </a:lnSpc>
                        <a:spcBef>
                          <a:spcPts val="0"/>
                        </a:spcBef>
                        <a:spcAft>
                          <a:spcPts val="0"/>
                        </a:spcAft>
                      </a:pPr>
                      <a:r>
                        <a:rPr lang="en-US" sz="2400" b="0">
                          <a:effectLst/>
                        </a:rPr>
                        <a:t>The climate was not supportive</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49%</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279145916"/>
                  </a:ext>
                </a:extLst>
              </a:tr>
              <a:tr h="575953">
                <a:tc>
                  <a:txBody>
                    <a:bodyPr/>
                    <a:lstStyle/>
                    <a:p>
                      <a:pPr marL="0" marR="0" algn="just">
                        <a:lnSpc>
                          <a:spcPct val="107000"/>
                        </a:lnSpc>
                        <a:spcBef>
                          <a:spcPts val="0"/>
                        </a:spcBef>
                        <a:spcAft>
                          <a:spcPts val="0"/>
                        </a:spcAft>
                      </a:pPr>
                      <a:r>
                        <a:rPr lang="en-US" sz="2400" b="0">
                          <a:effectLst/>
                        </a:rPr>
                        <a:t>Physical difficulties (fatigue, discomfort, contractions and other pain, etc.)</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26%</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2485037867"/>
                  </a:ext>
                </a:extLst>
              </a:tr>
              <a:tr h="575953">
                <a:tc>
                  <a:txBody>
                    <a:bodyPr/>
                    <a:lstStyle/>
                    <a:p>
                      <a:pPr marL="0" marR="0" algn="just">
                        <a:lnSpc>
                          <a:spcPct val="107000"/>
                        </a:lnSpc>
                        <a:spcBef>
                          <a:spcPts val="0"/>
                        </a:spcBef>
                        <a:spcAft>
                          <a:spcPts val="0"/>
                        </a:spcAft>
                      </a:pPr>
                      <a:r>
                        <a:rPr lang="en-US" sz="2400" b="0">
                          <a:effectLst/>
                        </a:rPr>
                        <a:t>Lack of accommodation for different needs (breastfeeding, work, etc.)</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23%</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882709861"/>
                  </a:ext>
                </a:extLst>
              </a:tr>
            </a:tbl>
          </a:graphicData>
        </a:graphic>
      </p:graphicFrame>
    </p:spTree>
    <p:extLst>
      <p:ext uri="{BB962C8B-B14F-4D97-AF65-F5344CB8AC3E}">
        <p14:creationId xmlns:p14="http://schemas.microsoft.com/office/powerpoint/2010/main" val="2122455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black">
          <a:xfrm>
            <a:off x="468086" y="524413"/>
            <a:ext cx="9625940"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DISSATISFACTION – Pregnancy and work</a:t>
            </a:r>
          </a:p>
        </p:txBody>
      </p:sp>
      <p:sp>
        <p:nvSpPr>
          <p:cNvPr id="4" name="TextBox 3"/>
          <p:cNvSpPr txBox="1"/>
          <p:nvPr/>
        </p:nvSpPr>
        <p:spPr>
          <a:xfrm>
            <a:off x="868832" y="2019112"/>
            <a:ext cx="10656861" cy="2677656"/>
          </a:xfrm>
          <a:prstGeom prst="rect">
            <a:avLst/>
          </a:prstGeom>
          <a:noFill/>
        </p:spPr>
        <p:txBody>
          <a:bodyPr wrap="square" rtlCol="0">
            <a:spAutoFit/>
          </a:bodyPr>
          <a:lstStyle/>
          <a:p>
            <a:r>
              <a:rPr lang="en-US" sz="2800" i="1" dirty="0"/>
              <a:t>“I was sick for most of my pregnancy, including blacking out, but asking for time off without losing my job seemed impossible.”</a:t>
            </a:r>
          </a:p>
          <a:p>
            <a:endParaRPr lang="en-US" sz="2800" i="1" dirty="0"/>
          </a:p>
          <a:p>
            <a:r>
              <a:rPr lang="en-US" sz="2800" i="1" dirty="0"/>
              <a:t>“I was expected to work until the day I gave birth. I had high blood pressure and a complicated pregnancy and I could not get any leave. I was timing contractions during faculty meetings. This was all completely against my will.”</a:t>
            </a:r>
          </a:p>
        </p:txBody>
      </p:sp>
    </p:spTree>
    <p:extLst>
      <p:ext uri="{BB962C8B-B14F-4D97-AF65-F5344CB8AC3E}">
        <p14:creationId xmlns:p14="http://schemas.microsoft.com/office/powerpoint/2010/main" val="128840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087" y="2618974"/>
            <a:ext cx="10984398" cy="1569660"/>
          </a:xfrm>
          <a:prstGeom prst="rect">
            <a:avLst/>
          </a:prstGeom>
        </p:spPr>
        <p:txBody>
          <a:bodyPr wrap="square">
            <a:spAutoFit/>
          </a:bodyPr>
          <a:lstStyle/>
          <a:p>
            <a:r>
              <a:rPr lang="en-US" sz="3200" dirty="0" smtClean="0"/>
              <a:t>Is </a:t>
            </a:r>
            <a:r>
              <a:rPr lang="en-US" sz="3200" dirty="0"/>
              <a:t>there anything else you would like to share about your experience with requesting parental leave for any birth or adoption while employed at the University of Iowa</a:t>
            </a:r>
            <a:r>
              <a:rPr lang="en-US" sz="3200" dirty="0" smtClean="0"/>
              <a:t>?</a:t>
            </a:r>
            <a:endParaRPr lang="en-US" sz="3200" dirty="0"/>
          </a:p>
        </p:txBody>
      </p:sp>
      <p:sp>
        <p:nvSpPr>
          <p:cNvPr id="3" name="Title 1"/>
          <p:cNvSpPr txBox="1">
            <a:spLocks/>
          </p:cNvSpPr>
          <p:nvPr/>
        </p:nvSpPr>
        <p:spPr bwMode="black">
          <a:xfrm>
            <a:off x="468087" y="524413"/>
            <a:ext cx="4875810"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Other Experiences</a:t>
            </a:r>
          </a:p>
        </p:txBody>
      </p:sp>
    </p:spTree>
    <p:extLst>
      <p:ext uri="{BB962C8B-B14F-4D97-AF65-F5344CB8AC3E}">
        <p14:creationId xmlns:p14="http://schemas.microsoft.com/office/powerpoint/2010/main" val="3041786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
          <a:xfrm>
            <a:off x="468087" y="524413"/>
            <a:ext cx="4875810"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Other Experiences</a:t>
            </a:r>
          </a:p>
        </p:txBody>
      </p:sp>
      <p:graphicFrame>
        <p:nvGraphicFramePr>
          <p:cNvPr id="6" name="Table 5"/>
          <p:cNvGraphicFramePr>
            <a:graphicFrameLocks noGrp="1"/>
          </p:cNvGraphicFramePr>
          <p:nvPr>
            <p:extLst>
              <p:ext uri="{D42A27DB-BD31-4B8C-83A1-F6EECF244321}">
                <p14:modId xmlns:p14="http://schemas.microsoft.com/office/powerpoint/2010/main" val="4172413820"/>
              </p:ext>
            </p:extLst>
          </p:nvPr>
        </p:nvGraphicFramePr>
        <p:xfrm>
          <a:off x="468086" y="1603169"/>
          <a:ext cx="11134106" cy="4810328"/>
        </p:xfrm>
        <a:graphic>
          <a:graphicData uri="http://schemas.openxmlformats.org/drawingml/2006/table">
            <a:tbl>
              <a:tblPr firstRow="1" firstCol="1" bandRow="1">
                <a:tableStyleId>{073A0DAA-6AF3-43AB-8588-CEC1D06C72B9}</a:tableStyleId>
              </a:tblPr>
              <a:tblGrid>
                <a:gridCol w="9319086">
                  <a:extLst>
                    <a:ext uri="{9D8B030D-6E8A-4147-A177-3AD203B41FA5}">
                      <a16:colId xmlns:a16="http://schemas.microsoft.com/office/drawing/2014/main" val="3656734337"/>
                    </a:ext>
                  </a:extLst>
                </a:gridCol>
                <a:gridCol w="1815020">
                  <a:extLst>
                    <a:ext uri="{9D8B030D-6E8A-4147-A177-3AD203B41FA5}">
                      <a16:colId xmlns:a16="http://schemas.microsoft.com/office/drawing/2014/main" val="2578044193"/>
                    </a:ext>
                  </a:extLst>
                </a:gridCol>
              </a:tblGrid>
              <a:tr h="557095">
                <a:tc>
                  <a:txBody>
                    <a:bodyPr/>
                    <a:lstStyle/>
                    <a:p>
                      <a:pPr marL="0" marR="0" algn="ctr">
                        <a:lnSpc>
                          <a:spcPct val="107000"/>
                        </a:lnSpc>
                        <a:spcBef>
                          <a:spcPts val="0"/>
                        </a:spcBef>
                        <a:spcAft>
                          <a:spcPts val="0"/>
                        </a:spcAft>
                      </a:pPr>
                      <a:r>
                        <a:rPr lang="en-US" sz="2400">
                          <a:effectLst/>
                        </a:rPr>
                        <a:t> </a:t>
                      </a:r>
                      <a:endParaRPr lang="en-US" sz="240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Percentage</a:t>
                      </a:r>
                      <a:endParaRPr lang="en-US" sz="2400">
                        <a:effectLst/>
                        <a:latin typeface="Times New Roman" panose="02020603050405020304" pitchFamily="18" charset="0"/>
                        <a:ea typeface="DengXian"/>
                      </a:endParaRPr>
                    </a:p>
                  </a:txBody>
                  <a:tcPr marL="68580" marR="68580" marT="0" marB="0" anchor="ctr"/>
                </a:tc>
                <a:extLst>
                  <a:ext uri="{0D108BD9-81ED-4DB2-BD59-A6C34878D82A}">
                    <a16:rowId xmlns:a16="http://schemas.microsoft.com/office/drawing/2014/main" val="2287795006"/>
                  </a:ext>
                </a:extLst>
              </a:tr>
              <a:tr h="367089">
                <a:tc>
                  <a:txBody>
                    <a:bodyPr/>
                    <a:lstStyle/>
                    <a:p>
                      <a:pPr marL="0" marR="0" algn="ctr">
                        <a:lnSpc>
                          <a:spcPct val="107000"/>
                        </a:lnSpc>
                        <a:spcBef>
                          <a:spcPts val="0"/>
                        </a:spcBef>
                        <a:spcAft>
                          <a:spcPts val="0"/>
                        </a:spcAft>
                      </a:pPr>
                      <a:r>
                        <a:rPr lang="en-US" sz="2800" b="1">
                          <a:effectLst/>
                        </a:rPr>
                        <a:t>Satisfaction</a:t>
                      </a:r>
                      <a:endParaRPr lang="en-US" sz="2800" b="1">
                        <a:effectLst/>
                        <a:latin typeface="Times New Roman" panose="02020603050405020304" pitchFamily="18" charset="0"/>
                        <a:ea typeface="DengXian"/>
                      </a:endParaRPr>
                    </a:p>
                  </a:txBody>
                  <a:tcPr marL="68580" marR="68580" marT="0" marB="0" anchor="ctr"/>
                </a:tc>
                <a:tc rowSpan="5">
                  <a:txBody>
                    <a:bodyPr/>
                    <a:lstStyle/>
                    <a:p>
                      <a:pPr marL="0" marR="0" algn="ctr">
                        <a:lnSpc>
                          <a:spcPct val="107000"/>
                        </a:lnSpc>
                        <a:spcBef>
                          <a:spcPts val="0"/>
                        </a:spcBef>
                        <a:spcAft>
                          <a:spcPts val="0"/>
                        </a:spcAft>
                      </a:pPr>
                      <a:r>
                        <a:rPr lang="en-US" sz="2400">
                          <a:effectLst/>
                        </a:rPr>
                        <a:t>42%</a:t>
                      </a:r>
                    </a:p>
                    <a:p>
                      <a:pPr marL="0" marR="0" algn="ctr">
                        <a:lnSpc>
                          <a:spcPct val="107000"/>
                        </a:lnSpc>
                        <a:spcBef>
                          <a:spcPts val="0"/>
                        </a:spcBef>
                        <a:spcAft>
                          <a:spcPts val="0"/>
                        </a:spcAft>
                      </a:pPr>
                      <a:r>
                        <a:rPr lang="en-US" sz="2400">
                          <a:effectLst/>
                        </a:rPr>
                        <a:t> </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678132362"/>
                  </a:ext>
                </a:extLst>
              </a:tr>
              <a:tr h="367089">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000" b="0">
                          <a:effectLst/>
                        </a:rPr>
                        <a:t>Good combination of options and enough time (12 weeks)</a:t>
                      </a:r>
                      <a:endParaRPr lang="en-US" sz="20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2648063912"/>
                  </a:ext>
                </a:extLst>
              </a:tr>
              <a:tr h="367089">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000" b="0">
                          <a:effectLst/>
                        </a:rPr>
                        <a:t>Flexible working schedule</a:t>
                      </a:r>
                      <a:endParaRPr lang="en-US" sz="20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2759208591"/>
                  </a:ext>
                </a:extLst>
              </a:tr>
              <a:tr h="367089">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000" b="0">
                          <a:effectLst/>
                        </a:rPr>
                        <a:t>Informative HR or supervisor</a:t>
                      </a:r>
                      <a:endParaRPr lang="en-US" sz="20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4177525951"/>
                  </a:ext>
                </a:extLst>
              </a:tr>
              <a:tr h="367089">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000" b="0">
                          <a:effectLst/>
                        </a:rPr>
                        <a:t>Supportive HR, supervisors and colleagues</a:t>
                      </a:r>
                      <a:endParaRPr lang="en-US" sz="20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1668883229"/>
                  </a:ext>
                </a:extLst>
              </a:tr>
              <a:tr h="367089">
                <a:tc>
                  <a:txBody>
                    <a:bodyPr/>
                    <a:lstStyle/>
                    <a:p>
                      <a:pPr marL="0" marR="0" algn="ctr">
                        <a:lnSpc>
                          <a:spcPct val="107000"/>
                        </a:lnSpc>
                        <a:spcBef>
                          <a:spcPts val="0"/>
                        </a:spcBef>
                        <a:spcAft>
                          <a:spcPts val="0"/>
                        </a:spcAft>
                      </a:pPr>
                      <a:r>
                        <a:rPr lang="en-US" sz="2800" b="1">
                          <a:effectLst/>
                        </a:rPr>
                        <a:t>Dissatisfaction</a:t>
                      </a:r>
                      <a:endParaRPr lang="en-US" sz="2800" b="1">
                        <a:effectLst/>
                        <a:latin typeface="Times New Roman" panose="02020603050405020304" pitchFamily="18" charset="0"/>
                        <a:ea typeface="DengXian"/>
                      </a:endParaRPr>
                    </a:p>
                  </a:txBody>
                  <a:tcPr marL="68580" marR="68580" marT="0" marB="0" anchor="ctr"/>
                </a:tc>
                <a:tc rowSpan="6">
                  <a:txBody>
                    <a:bodyPr/>
                    <a:lstStyle/>
                    <a:p>
                      <a:pPr marL="0" marR="0" algn="ctr">
                        <a:lnSpc>
                          <a:spcPct val="107000"/>
                        </a:lnSpc>
                        <a:spcBef>
                          <a:spcPts val="0"/>
                        </a:spcBef>
                        <a:spcAft>
                          <a:spcPts val="0"/>
                        </a:spcAft>
                      </a:pPr>
                      <a:r>
                        <a:rPr lang="en-US" sz="2400">
                          <a:effectLst/>
                        </a:rPr>
                        <a:t>58%</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4099686474"/>
                  </a:ext>
                </a:extLst>
              </a:tr>
              <a:tr h="367089">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000" b="0">
                          <a:effectLst/>
                        </a:rPr>
                        <a:t>Leave was not long enough (usually less than 12 weeks)</a:t>
                      </a:r>
                      <a:endParaRPr lang="en-US" sz="20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3497227084"/>
                  </a:ext>
                </a:extLst>
              </a:tr>
              <a:tr h="367089">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000" b="0">
                          <a:effectLst/>
                        </a:rPr>
                        <a:t>Inflexible working schedules</a:t>
                      </a:r>
                      <a:endParaRPr lang="en-US" sz="20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3961747640"/>
                  </a:ext>
                </a:extLst>
              </a:tr>
              <a:tr h="367089">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000" b="0">
                          <a:effectLst/>
                        </a:rPr>
                        <a:t>Information about policy was not clear or consistent</a:t>
                      </a:r>
                      <a:endParaRPr lang="en-US" sz="20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2434316673"/>
                  </a:ext>
                </a:extLst>
              </a:tr>
              <a:tr h="367089">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000" b="0">
                          <a:effectLst/>
                        </a:rPr>
                        <a:t>Pressure from work and other people</a:t>
                      </a:r>
                      <a:endParaRPr lang="en-US" sz="20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1880070027"/>
                  </a:ext>
                </a:extLst>
              </a:tr>
              <a:tr h="403391">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000" b="0" dirty="0">
                          <a:effectLst/>
                        </a:rPr>
                        <a:t>Unfair treatment for different </a:t>
                      </a:r>
                      <a:r>
                        <a:rPr lang="en-US" sz="2000" b="0" dirty="0" smtClean="0">
                          <a:effectLst/>
                        </a:rPr>
                        <a:t>groups</a:t>
                      </a:r>
                      <a:endParaRPr lang="en-US" sz="2000" b="0" dirty="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843581506"/>
                  </a:ext>
                </a:extLst>
              </a:tr>
            </a:tbl>
          </a:graphicData>
        </a:graphic>
      </p:graphicFrame>
    </p:spTree>
    <p:extLst>
      <p:ext uri="{BB962C8B-B14F-4D97-AF65-F5344CB8AC3E}">
        <p14:creationId xmlns:p14="http://schemas.microsoft.com/office/powerpoint/2010/main" val="2772325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086" y="1723759"/>
            <a:ext cx="11193483" cy="4330046"/>
          </a:xfrm>
        </p:spPr>
        <p:txBody>
          <a:bodyPr>
            <a:noAutofit/>
          </a:bodyPr>
          <a:lstStyle/>
          <a:p>
            <a:pPr>
              <a:lnSpc>
                <a:spcPct val="120000"/>
              </a:lnSpc>
            </a:pPr>
            <a:r>
              <a:rPr lang="en-US" sz="2800" b="1" dirty="0">
                <a:latin typeface="Microsoft YaHei" panose="020B0503020204020204" pitchFamily="34" charset="-122"/>
                <a:ea typeface="Microsoft YaHei" panose="020B0503020204020204" pitchFamily="34" charset="-122"/>
              </a:rPr>
              <a:t>Colleague Supportiveness</a:t>
            </a:r>
            <a:r>
              <a:rPr lang="en-US" sz="2800" dirty="0">
                <a:latin typeface="Microsoft YaHei" panose="020B0503020204020204" pitchFamily="34" charset="-122"/>
                <a:ea typeface="Microsoft YaHei" panose="020B0503020204020204" pitchFamily="34" charset="-122"/>
              </a:rPr>
              <a:t>: "Overall, my colleagues are very supportive when I have a family issue to take care of</a:t>
            </a:r>
            <a:r>
              <a:rPr lang="en-US" sz="2800" dirty="0" smtClean="0">
                <a:latin typeface="Microsoft YaHei" panose="020B0503020204020204" pitchFamily="34" charset="-122"/>
                <a:ea typeface="Microsoft YaHei" panose="020B0503020204020204" pitchFamily="34" charset="-122"/>
              </a:rPr>
              <a:t>.“</a:t>
            </a:r>
          </a:p>
          <a:p>
            <a:pPr>
              <a:lnSpc>
                <a:spcPct val="120000"/>
              </a:lnSpc>
            </a:pPr>
            <a:endParaRPr lang="en-US" sz="2800" dirty="0">
              <a:latin typeface="Microsoft YaHei" panose="020B0503020204020204" pitchFamily="34" charset="-122"/>
              <a:ea typeface="Microsoft YaHei" panose="020B0503020204020204" pitchFamily="34" charset="-122"/>
            </a:endParaRPr>
          </a:p>
          <a:p>
            <a:pPr>
              <a:lnSpc>
                <a:spcPct val="120000"/>
              </a:lnSpc>
            </a:pPr>
            <a:r>
              <a:rPr lang="en-US" sz="2800" b="1" dirty="0">
                <a:latin typeface="Microsoft YaHei" panose="020B0503020204020204" pitchFamily="34" charset="-122"/>
                <a:ea typeface="Microsoft YaHei" panose="020B0503020204020204" pitchFamily="34" charset="-122"/>
              </a:rPr>
              <a:t>Chair Supportiveness</a:t>
            </a:r>
            <a:r>
              <a:rPr lang="en-US" sz="2800" dirty="0">
                <a:latin typeface="Microsoft YaHei" panose="020B0503020204020204" pitchFamily="34" charset="-122"/>
                <a:ea typeface="Microsoft YaHei" panose="020B0503020204020204" pitchFamily="34" charset="-122"/>
              </a:rPr>
              <a:t>: "My department or unit chair is mindful of scheduling courses and meetings to accommodate employees with child care responsibilities</a:t>
            </a:r>
            <a:r>
              <a:rPr lang="en-US" sz="2800" dirty="0" smtClean="0">
                <a:latin typeface="Microsoft YaHei" panose="020B0503020204020204" pitchFamily="34" charset="-122"/>
                <a:ea typeface="Microsoft YaHei" panose="020B0503020204020204" pitchFamily="34" charset="-122"/>
              </a:rPr>
              <a:t>."</a:t>
            </a:r>
            <a:endParaRPr lang="en-US" sz="2800" dirty="0">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bwMode="black">
          <a:xfrm>
            <a:off x="468086" y="524413"/>
            <a:ext cx="5303322"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a:t>Climate Measures</a:t>
            </a:r>
          </a:p>
        </p:txBody>
      </p:sp>
    </p:spTree>
    <p:extLst>
      <p:ext uri="{BB962C8B-B14F-4D97-AF65-F5344CB8AC3E}">
        <p14:creationId xmlns:p14="http://schemas.microsoft.com/office/powerpoint/2010/main" val="2829368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67775" y="493776"/>
            <a:ext cx="8171753" cy="8503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2800" b="1"/>
          </a:p>
        </p:txBody>
      </p:sp>
      <p:sp>
        <p:nvSpPr>
          <p:cNvPr id="8" name="Title 1"/>
          <p:cNvSpPr txBox="1">
            <a:spLocks/>
          </p:cNvSpPr>
          <p:nvPr/>
        </p:nvSpPr>
        <p:spPr bwMode="black">
          <a:xfrm>
            <a:off x="468084" y="524413"/>
            <a:ext cx="9245931"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C</a:t>
            </a:r>
            <a:r>
              <a:rPr lang="en-US" altLang="zh-CN" b="1"/>
              <a:t>olleague and chair supportiveness</a:t>
            </a:r>
            <a:endParaRPr lang="en-US" b="1"/>
          </a:p>
        </p:txBody>
      </p:sp>
      <p:graphicFrame>
        <p:nvGraphicFramePr>
          <p:cNvPr id="9" name="Chart 8"/>
          <p:cNvGraphicFramePr/>
          <p:nvPr>
            <p:extLst>
              <p:ext uri="{D42A27DB-BD31-4B8C-83A1-F6EECF244321}">
                <p14:modId xmlns:p14="http://schemas.microsoft.com/office/powerpoint/2010/main" val="1660796561"/>
              </p:ext>
            </p:extLst>
          </p:nvPr>
        </p:nvGraphicFramePr>
        <p:xfrm>
          <a:off x="1992886" y="1567899"/>
          <a:ext cx="7663541" cy="491638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ular Callout 9"/>
          <p:cNvSpPr/>
          <p:nvPr/>
        </p:nvSpPr>
        <p:spPr>
          <a:xfrm>
            <a:off x="1383287" y="748145"/>
            <a:ext cx="8882741" cy="3621974"/>
          </a:xfrm>
          <a:prstGeom prst="wedgeRectCallout">
            <a:avLst>
              <a:gd name="adj1" fmla="val -21499"/>
              <a:gd name="adj2" fmla="val 64523"/>
            </a:avLst>
          </a:prstGeom>
          <a:solidFill>
            <a:srgbClr val="B9D3E5"/>
          </a:solidFill>
          <a:ln>
            <a:solidFill>
              <a:srgbClr val="B9D3E5"/>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a:solidFill>
                  <a:schemeClr val="accent6">
                    <a:lumMod val="50000"/>
                  </a:schemeClr>
                </a:solidFill>
              </a:rPr>
              <a:t>Men </a:t>
            </a:r>
            <a:r>
              <a:rPr lang="en-US" sz="3200" b="1">
                <a:solidFill>
                  <a:schemeClr val="accent6">
                    <a:lumMod val="50000"/>
                  </a:schemeClr>
                </a:solidFill>
              </a:rPr>
              <a:t>&gt;</a:t>
            </a:r>
            <a:r>
              <a:rPr lang="en-US" sz="3200">
                <a:solidFill>
                  <a:schemeClr val="accent6">
                    <a:lumMod val="50000"/>
                  </a:schemeClr>
                </a:solidFill>
              </a:rPr>
              <a:t> Women  </a:t>
            </a:r>
            <a:r>
              <a:rPr lang="en-US" sz="3600" b="1">
                <a:solidFill>
                  <a:schemeClr val="accent6">
                    <a:lumMod val="50000"/>
                  </a:schemeClr>
                </a:solidFill>
              </a:rPr>
              <a:t>(4%)</a:t>
            </a:r>
          </a:p>
          <a:p>
            <a:endParaRPr lang="en-US" sz="1200">
              <a:solidFill>
                <a:schemeClr val="accent6">
                  <a:lumMod val="50000"/>
                </a:schemeClr>
              </a:solidFill>
            </a:endParaRPr>
          </a:p>
          <a:p>
            <a:r>
              <a:rPr lang="en-US" sz="3200">
                <a:solidFill>
                  <a:schemeClr val="accent6">
                    <a:lumMod val="50000"/>
                  </a:schemeClr>
                </a:solidFill>
              </a:rPr>
              <a:t>Parent </a:t>
            </a:r>
            <a:r>
              <a:rPr lang="en-US" sz="3200" b="1">
                <a:solidFill>
                  <a:schemeClr val="accent6">
                    <a:lumMod val="50000"/>
                  </a:schemeClr>
                </a:solidFill>
              </a:rPr>
              <a:t>&gt; </a:t>
            </a:r>
            <a:r>
              <a:rPr lang="en-US" sz="3200">
                <a:solidFill>
                  <a:schemeClr val="accent6">
                    <a:lumMod val="50000"/>
                  </a:schemeClr>
                </a:solidFill>
              </a:rPr>
              <a:t>Non-Parent </a:t>
            </a:r>
            <a:r>
              <a:rPr lang="en-US" sz="3600" b="1">
                <a:solidFill>
                  <a:schemeClr val="accent6">
                    <a:lumMod val="50000"/>
                  </a:schemeClr>
                </a:solidFill>
              </a:rPr>
              <a:t>(9%)</a:t>
            </a:r>
          </a:p>
          <a:p>
            <a:endParaRPr lang="en-US" sz="1200">
              <a:solidFill>
                <a:schemeClr val="accent6">
                  <a:lumMod val="50000"/>
                </a:schemeClr>
              </a:solidFill>
            </a:endParaRPr>
          </a:p>
          <a:p>
            <a:r>
              <a:rPr lang="en-US" sz="3200">
                <a:solidFill>
                  <a:schemeClr val="accent6">
                    <a:lumMod val="50000"/>
                  </a:schemeClr>
                </a:solidFill>
              </a:rPr>
              <a:t>Central Administration</a:t>
            </a:r>
            <a:r>
              <a:rPr lang="en-US" sz="3200" b="1">
                <a:solidFill>
                  <a:schemeClr val="accent6">
                    <a:lumMod val="50000"/>
                  </a:schemeClr>
                </a:solidFill>
              </a:rPr>
              <a:t> &gt; </a:t>
            </a:r>
            <a:r>
              <a:rPr lang="en-US" sz="3200">
                <a:solidFill>
                  <a:schemeClr val="accent6">
                    <a:lumMod val="50000"/>
                  </a:schemeClr>
                </a:solidFill>
              </a:rPr>
              <a:t>Health Care Units </a:t>
            </a:r>
            <a:r>
              <a:rPr lang="en-US" sz="3600" b="1">
                <a:solidFill>
                  <a:schemeClr val="accent6">
                    <a:lumMod val="50000"/>
                  </a:schemeClr>
                </a:solidFill>
              </a:rPr>
              <a:t>(12%)</a:t>
            </a:r>
          </a:p>
          <a:p>
            <a:endParaRPr lang="en-US" sz="1200">
              <a:solidFill>
                <a:schemeClr val="accent6">
                  <a:lumMod val="50000"/>
                </a:schemeClr>
              </a:solidFill>
            </a:endParaRPr>
          </a:p>
          <a:p>
            <a:r>
              <a:rPr lang="en-US" sz="3200">
                <a:solidFill>
                  <a:schemeClr val="accent6">
                    <a:lumMod val="50000"/>
                  </a:schemeClr>
                </a:solidFill>
              </a:rPr>
              <a:t>Colleges </a:t>
            </a:r>
            <a:r>
              <a:rPr lang="en-US" sz="3200" b="1">
                <a:solidFill>
                  <a:schemeClr val="accent6">
                    <a:lumMod val="50000"/>
                  </a:schemeClr>
                </a:solidFill>
              </a:rPr>
              <a:t>&gt;</a:t>
            </a:r>
            <a:r>
              <a:rPr lang="en-US" sz="3200">
                <a:solidFill>
                  <a:schemeClr val="accent6">
                    <a:lumMod val="50000"/>
                  </a:schemeClr>
                </a:solidFill>
              </a:rPr>
              <a:t> Health Care Units </a:t>
            </a:r>
            <a:r>
              <a:rPr lang="en-US" sz="3600" b="1">
                <a:solidFill>
                  <a:schemeClr val="accent6">
                    <a:lumMod val="50000"/>
                  </a:schemeClr>
                </a:solidFill>
              </a:rPr>
              <a:t>(5%)</a:t>
            </a:r>
          </a:p>
          <a:p>
            <a:endParaRPr lang="en-US" sz="1200">
              <a:solidFill>
                <a:schemeClr val="accent6">
                  <a:lumMod val="50000"/>
                </a:schemeClr>
              </a:solidFill>
            </a:endParaRPr>
          </a:p>
          <a:p>
            <a:r>
              <a:rPr lang="en-US" sz="3200">
                <a:solidFill>
                  <a:schemeClr val="accent6">
                    <a:lumMod val="50000"/>
                  </a:schemeClr>
                </a:solidFill>
              </a:rPr>
              <a:t>Other Academic </a:t>
            </a:r>
            <a:r>
              <a:rPr lang="en-US" sz="3200" b="1">
                <a:solidFill>
                  <a:schemeClr val="accent6">
                    <a:lumMod val="50000"/>
                  </a:schemeClr>
                </a:solidFill>
              </a:rPr>
              <a:t>&gt;</a:t>
            </a:r>
            <a:r>
              <a:rPr lang="en-US" sz="3200">
                <a:solidFill>
                  <a:schemeClr val="accent6">
                    <a:lumMod val="50000"/>
                  </a:schemeClr>
                </a:solidFill>
              </a:rPr>
              <a:t> Health Care Units </a:t>
            </a:r>
            <a:r>
              <a:rPr lang="en-US" sz="3600" b="1">
                <a:solidFill>
                  <a:schemeClr val="accent6">
                    <a:lumMod val="50000"/>
                  </a:schemeClr>
                </a:solidFill>
              </a:rPr>
              <a:t>(12%)</a:t>
            </a:r>
          </a:p>
        </p:txBody>
      </p:sp>
      <p:sp>
        <p:nvSpPr>
          <p:cNvPr id="11" name="Rectangular Callout 10"/>
          <p:cNvSpPr/>
          <p:nvPr/>
        </p:nvSpPr>
        <p:spPr>
          <a:xfrm>
            <a:off x="1412280" y="748145"/>
            <a:ext cx="8882741" cy="3621974"/>
          </a:xfrm>
          <a:prstGeom prst="wedgeRectCallout">
            <a:avLst>
              <a:gd name="adj1" fmla="val 20479"/>
              <a:gd name="adj2" fmla="val 63539"/>
            </a:avLst>
          </a:prstGeom>
          <a:solidFill>
            <a:srgbClr val="B9D3E5"/>
          </a:solidFill>
          <a:ln>
            <a:solidFill>
              <a:srgbClr val="B9D3E5"/>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a:solidFill>
                  <a:schemeClr val="accent6">
                    <a:lumMod val="50000"/>
                  </a:schemeClr>
                </a:solidFill>
              </a:rPr>
              <a:t>Men </a:t>
            </a:r>
            <a:r>
              <a:rPr lang="en-US" sz="3200" b="1">
                <a:solidFill>
                  <a:schemeClr val="accent6">
                    <a:lumMod val="50000"/>
                  </a:schemeClr>
                </a:solidFill>
              </a:rPr>
              <a:t>&gt;</a:t>
            </a:r>
            <a:r>
              <a:rPr lang="en-US" sz="3200">
                <a:solidFill>
                  <a:schemeClr val="accent6">
                    <a:lumMod val="50000"/>
                  </a:schemeClr>
                </a:solidFill>
              </a:rPr>
              <a:t> Women  </a:t>
            </a:r>
            <a:r>
              <a:rPr lang="en-US" sz="3600" b="1">
                <a:solidFill>
                  <a:schemeClr val="accent6">
                    <a:lumMod val="50000"/>
                  </a:schemeClr>
                </a:solidFill>
              </a:rPr>
              <a:t>(6%)</a:t>
            </a:r>
          </a:p>
          <a:p>
            <a:endParaRPr lang="en-US" sz="1200">
              <a:solidFill>
                <a:schemeClr val="accent6">
                  <a:lumMod val="50000"/>
                </a:schemeClr>
              </a:solidFill>
            </a:endParaRPr>
          </a:p>
          <a:p>
            <a:r>
              <a:rPr lang="en-US" sz="3200">
                <a:solidFill>
                  <a:schemeClr val="accent6">
                    <a:lumMod val="50000"/>
                  </a:schemeClr>
                </a:solidFill>
              </a:rPr>
              <a:t>Parent </a:t>
            </a:r>
            <a:r>
              <a:rPr lang="en-US" sz="3200" b="1">
                <a:solidFill>
                  <a:schemeClr val="accent6">
                    <a:lumMod val="50000"/>
                  </a:schemeClr>
                </a:solidFill>
              </a:rPr>
              <a:t>&gt; </a:t>
            </a:r>
            <a:r>
              <a:rPr lang="en-US" sz="3200">
                <a:solidFill>
                  <a:schemeClr val="accent6">
                    <a:lumMod val="50000"/>
                  </a:schemeClr>
                </a:solidFill>
              </a:rPr>
              <a:t>Non-Parent </a:t>
            </a:r>
            <a:r>
              <a:rPr lang="en-US" sz="3600" b="1">
                <a:solidFill>
                  <a:schemeClr val="accent6">
                    <a:lumMod val="50000"/>
                  </a:schemeClr>
                </a:solidFill>
              </a:rPr>
              <a:t>(12%)</a:t>
            </a:r>
          </a:p>
          <a:p>
            <a:endParaRPr lang="en-US" sz="1200">
              <a:solidFill>
                <a:schemeClr val="accent6">
                  <a:lumMod val="50000"/>
                </a:schemeClr>
              </a:solidFill>
            </a:endParaRPr>
          </a:p>
          <a:p>
            <a:r>
              <a:rPr lang="en-US" sz="3200">
                <a:solidFill>
                  <a:schemeClr val="accent6">
                    <a:lumMod val="50000"/>
                  </a:schemeClr>
                </a:solidFill>
              </a:rPr>
              <a:t>Central Administration</a:t>
            </a:r>
            <a:r>
              <a:rPr lang="en-US" sz="3200" b="1">
                <a:solidFill>
                  <a:schemeClr val="accent6">
                    <a:lumMod val="50000"/>
                  </a:schemeClr>
                </a:solidFill>
              </a:rPr>
              <a:t> &gt; </a:t>
            </a:r>
            <a:r>
              <a:rPr lang="en-US" sz="3200">
                <a:solidFill>
                  <a:schemeClr val="accent6">
                    <a:lumMod val="50000"/>
                  </a:schemeClr>
                </a:solidFill>
              </a:rPr>
              <a:t>Health Care Units </a:t>
            </a:r>
            <a:r>
              <a:rPr lang="en-US" sz="3600" b="1">
                <a:solidFill>
                  <a:schemeClr val="accent6">
                    <a:lumMod val="50000"/>
                  </a:schemeClr>
                </a:solidFill>
              </a:rPr>
              <a:t>(7%)</a:t>
            </a:r>
          </a:p>
          <a:p>
            <a:endParaRPr lang="en-US" sz="1200">
              <a:solidFill>
                <a:schemeClr val="accent6">
                  <a:lumMod val="50000"/>
                </a:schemeClr>
              </a:solidFill>
            </a:endParaRPr>
          </a:p>
          <a:p>
            <a:r>
              <a:rPr lang="en-US" sz="3200">
                <a:solidFill>
                  <a:schemeClr val="accent6">
                    <a:lumMod val="50000"/>
                  </a:schemeClr>
                </a:solidFill>
              </a:rPr>
              <a:t>Colleges </a:t>
            </a:r>
            <a:r>
              <a:rPr lang="en-US" sz="3200" b="1">
                <a:solidFill>
                  <a:schemeClr val="accent6">
                    <a:lumMod val="50000"/>
                  </a:schemeClr>
                </a:solidFill>
              </a:rPr>
              <a:t>&gt;</a:t>
            </a:r>
            <a:r>
              <a:rPr lang="en-US" sz="3200">
                <a:solidFill>
                  <a:schemeClr val="accent6">
                    <a:lumMod val="50000"/>
                  </a:schemeClr>
                </a:solidFill>
              </a:rPr>
              <a:t> Health Care Units </a:t>
            </a:r>
            <a:r>
              <a:rPr lang="en-US" sz="3600" b="1">
                <a:solidFill>
                  <a:schemeClr val="accent6">
                    <a:lumMod val="50000"/>
                  </a:schemeClr>
                </a:solidFill>
              </a:rPr>
              <a:t>(8%)</a:t>
            </a:r>
          </a:p>
          <a:p>
            <a:endParaRPr lang="en-US" sz="1200">
              <a:solidFill>
                <a:schemeClr val="accent6">
                  <a:lumMod val="50000"/>
                </a:schemeClr>
              </a:solidFill>
            </a:endParaRPr>
          </a:p>
          <a:p>
            <a:r>
              <a:rPr lang="en-US" sz="3200">
                <a:solidFill>
                  <a:schemeClr val="accent6">
                    <a:lumMod val="50000"/>
                  </a:schemeClr>
                </a:solidFill>
              </a:rPr>
              <a:t>Other Academic </a:t>
            </a:r>
            <a:r>
              <a:rPr lang="en-US" sz="3200" b="1">
                <a:solidFill>
                  <a:schemeClr val="accent6">
                    <a:lumMod val="50000"/>
                  </a:schemeClr>
                </a:solidFill>
              </a:rPr>
              <a:t>&gt;</a:t>
            </a:r>
            <a:r>
              <a:rPr lang="en-US" sz="3200">
                <a:solidFill>
                  <a:schemeClr val="accent6">
                    <a:lumMod val="50000"/>
                  </a:schemeClr>
                </a:solidFill>
              </a:rPr>
              <a:t> Health Care Units </a:t>
            </a:r>
            <a:r>
              <a:rPr lang="en-US" sz="3600" b="1">
                <a:solidFill>
                  <a:schemeClr val="accent6">
                    <a:lumMod val="50000"/>
                  </a:schemeClr>
                </a:solidFill>
              </a:rPr>
              <a:t>(17%)</a:t>
            </a:r>
          </a:p>
        </p:txBody>
      </p:sp>
    </p:spTree>
    <p:extLst>
      <p:ext uri="{BB962C8B-B14F-4D97-AF65-F5344CB8AC3E}">
        <p14:creationId xmlns:p14="http://schemas.microsoft.com/office/powerpoint/2010/main" val="194300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169" y="1612154"/>
            <a:ext cx="11041806" cy="4550005"/>
          </a:xfrm>
        </p:spPr>
        <p:txBody>
          <a:bodyPr>
            <a:noAutofit/>
          </a:bodyPr>
          <a:lstStyle/>
          <a:p>
            <a:r>
              <a:rPr lang="en-US" sz="2400" dirty="0" smtClean="0"/>
              <a:t>Overall </a:t>
            </a:r>
            <a:r>
              <a:rPr lang="en-US" sz="2400" dirty="0"/>
              <a:t>experience, satisfaction and climate</a:t>
            </a:r>
          </a:p>
          <a:p>
            <a:r>
              <a:rPr lang="en-US" sz="2400" dirty="0"/>
              <a:t>Analysis of group differences for each outcome, by:</a:t>
            </a:r>
          </a:p>
          <a:p>
            <a:pPr lvl="3"/>
            <a:r>
              <a:rPr lang="en-US" sz="2200" dirty="0"/>
              <a:t>Gender</a:t>
            </a:r>
          </a:p>
          <a:p>
            <a:pPr lvl="3"/>
            <a:r>
              <a:rPr lang="en-US" sz="2200" dirty="0"/>
              <a:t>Race </a:t>
            </a:r>
          </a:p>
          <a:p>
            <a:pPr lvl="3"/>
            <a:r>
              <a:rPr lang="en-US" sz="2200" dirty="0"/>
              <a:t>Parental Status</a:t>
            </a:r>
          </a:p>
          <a:p>
            <a:pPr lvl="3"/>
            <a:r>
              <a:rPr lang="en-US" sz="2200" dirty="0"/>
              <a:t>Staff/Faculty</a:t>
            </a:r>
          </a:p>
          <a:p>
            <a:pPr lvl="3"/>
            <a:r>
              <a:rPr lang="en-US" sz="2200" dirty="0"/>
              <a:t>Faculty Tenure Status</a:t>
            </a:r>
          </a:p>
          <a:p>
            <a:pPr lvl="3"/>
            <a:r>
              <a:rPr lang="en-US" sz="2200" dirty="0"/>
              <a:t>College or Organizational Unit</a:t>
            </a:r>
          </a:p>
          <a:p>
            <a:r>
              <a:rPr lang="en-US" sz="2600" dirty="0"/>
              <a:t>Common themes in experiences, climate, and recommendations for change</a:t>
            </a:r>
          </a:p>
        </p:txBody>
      </p:sp>
      <p:sp>
        <p:nvSpPr>
          <p:cNvPr id="5" name="Title 1"/>
          <p:cNvSpPr txBox="1">
            <a:spLocks/>
          </p:cNvSpPr>
          <p:nvPr/>
        </p:nvSpPr>
        <p:spPr bwMode="black">
          <a:xfrm>
            <a:off x="540595" y="413924"/>
            <a:ext cx="4031406"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dirty="0"/>
              <a:t>D</a:t>
            </a:r>
            <a:r>
              <a:rPr lang="en-US" altLang="zh-CN" sz="3200" b="1" dirty="0"/>
              <a:t>ata </a:t>
            </a:r>
            <a:r>
              <a:rPr lang="en-US" altLang="zh-CN" sz="3200" b="1" dirty="0" smtClean="0"/>
              <a:t>Analysis</a:t>
            </a:r>
            <a:endParaRPr lang="en-US" sz="3200" b="1" dirty="0"/>
          </a:p>
        </p:txBody>
      </p:sp>
    </p:spTree>
    <p:extLst>
      <p:ext uri="{BB962C8B-B14F-4D97-AF65-F5344CB8AC3E}">
        <p14:creationId xmlns:p14="http://schemas.microsoft.com/office/powerpoint/2010/main" val="4008627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086" y="1723759"/>
            <a:ext cx="11193483" cy="4330046"/>
          </a:xfrm>
        </p:spPr>
        <p:txBody>
          <a:bodyPr>
            <a:noAutofit/>
          </a:bodyPr>
          <a:lstStyle/>
          <a:p>
            <a:pPr>
              <a:lnSpc>
                <a:spcPct val="120000"/>
              </a:lnSpc>
            </a:pPr>
            <a:r>
              <a:rPr lang="en-US" sz="2400" b="1" dirty="0" smtClean="0">
                <a:latin typeface="Microsoft YaHei" panose="020B0503020204020204" pitchFamily="34" charset="-122"/>
                <a:ea typeface="Microsoft YaHei" panose="020B0503020204020204" pitchFamily="34" charset="-122"/>
              </a:rPr>
              <a:t>Perceived </a:t>
            </a:r>
            <a:r>
              <a:rPr lang="en-US" sz="2400" b="1" dirty="0">
                <a:latin typeface="Microsoft YaHei" panose="020B0503020204020204" pitchFamily="34" charset="-122"/>
                <a:ea typeface="Microsoft YaHei" panose="020B0503020204020204" pitchFamily="34" charset="-122"/>
              </a:rPr>
              <a:t>Practice </a:t>
            </a:r>
            <a:r>
              <a:rPr lang="en-US" sz="2400" b="1" dirty="0" smtClean="0">
                <a:latin typeface="Microsoft YaHei" panose="020B0503020204020204" pitchFamily="34" charset="-122"/>
                <a:ea typeface="Microsoft YaHei" panose="020B0503020204020204" pitchFamily="34" charset="-122"/>
              </a:rPr>
              <a:t>Fairness</a:t>
            </a:r>
            <a:r>
              <a:rPr lang="en-US" sz="2400" dirty="0">
                <a:latin typeface="Microsoft YaHei" panose="020B0503020204020204" pitchFamily="34" charset="-122"/>
                <a:ea typeface="Microsoft YaHei" panose="020B0503020204020204" pitchFamily="34" charset="-122"/>
              </a:rPr>
              <a:t>: "Do you perceive that other people in your department or unit have been treated more favorably than others with regard to parental leave</a:t>
            </a:r>
            <a:r>
              <a:rPr lang="en-US" sz="2400" dirty="0" smtClean="0">
                <a:latin typeface="Microsoft YaHei" panose="020B0503020204020204" pitchFamily="34" charset="-122"/>
                <a:ea typeface="Microsoft YaHei" panose="020B0503020204020204" pitchFamily="34" charset="-122"/>
              </a:rPr>
              <a:t>?”</a:t>
            </a:r>
          </a:p>
          <a:p>
            <a:pPr>
              <a:lnSpc>
                <a:spcPct val="120000"/>
              </a:lnSpc>
            </a:pPr>
            <a:endParaRPr lang="en-US" sz="2400" dirty="0">
              <a:latin typeface="Microsoft YaHei" panose="020B0503020204020204" pitchFamily="34" charset="-122"/>
              <a:ea typeface="Microsoft YaHei" panose="020B0503020204020204" pitchFamily="34" charset="-122"/>
            </a:endParaRPr>
          </a:p>
          <a:p>
            <a:pPr>
              <a:lnSpc>
                <a:spcPct val="120000"/>
              </a:lnSpc>
            </a:pPr>
            <a:r>
              <a:rPr lang="en-US" sz="2400" b="1" dirty="0">
                <a:latin typeface="Microsoft YaHei" panose="020B0503020204020204" pitchFamily="34" charset="-122"/>
                <a:ea typeface="Microsoft YaHei" panose="020B0503020204020204" pitchFamily="34" charset="-122"/>
              </a:rPr>
              <a:t>General Department/Unit Climate</a:t>
            </a:r>
            <a:r>
              <a:rPr lang="en-US" sz="2400" dirty="0">
                <a:latin typeface="Microsoft YaHei" panose="020B0503020204020204" pitchFamily="34" charset="-122"/>
                <a:ea typeface="Microsoft YaHei" panose="020B0503020204020204" pitchFamily="34" charset="-122"/>
              </a:rPr>
              <a:t>: "How would you describe the climate surrounding parental leave in your department or unit</a:t>
            </a:r>
            <a:r>
              <a:rPr lang="en-US" sz="2400" dirty="0" smtClean="0">
                <a:latin typeface="Microsoft YaHei" panose="020B0503020204020204" pitchFamily="34" charset="-122"/>
                <a:ea typeface="Microsoft YaHei" panose="020B0503020204020204" pitchFamily="34" charset="-122"/>
              </a:rPr>
              <a:t>?”</a:t>
            </a:r>
          </a:p>
          <a:p>
            <a:pPr>
              <a:lnSpc>
                <a:spcPct val="120000"/>
              </a:lnSpc>
            </a:pPr>
            <a:endParaRPr lang="en-US" sz="2400" dirty="0">
              <a:latin typeface="Microsoft YaHei" panose="020B0503020204020204" pitchFamily="34" charset="-122"/>
              <a:ea typeface="Microsoft YaHei" panose="020B0503020204020204" pitchFamily="34" charset="-122"/>
            </a:endParaRPr>
          </a:p>
          <a:p>
            <a:pPr>
              <a:lnSpc>
                <a:spcPct val="120000"/>
              </a:lnSpc>
            </a:pPr>
            <a:r>
              <a:rPr lang="en-US" sz="2400" b="1" dirty="0">
                <a:latin typeface="Microsoft YaHei" panose="020B0503020204020204" pitchFamily="34" charset="-122"/>
                <a:ea typeface="Microsoft YaHei" panose="020B0503020204020204" pitchFamily="34" charset="-122"/>
              </a:rPr>
              <a:t>General University Climate</a:t>
            </a:r>
            <a:r>
              <a:rPr lang="en-US" sz="2400" dirty="0">
                <a:latin typeface="Microsoft YaHei" panose="020B0503020204020204" pitchFamily="34" charset="-122"/>
                <a:ea typeface="Microsoft YaHei" panose="020B0503020204020204" pitchFamily="34" charset="-122"/>
              </a:rPr>
              <a:t>: "How would you describe the climate surrounding parental leave in the university more generally</a:t>
            </a:r>
            <a:r>
              <a:rPr lang="en-US" sz="2400" dirty="0" smtClean="0">
                <a:latin typeface="Microsoft YaHei" panose="020B0503020204020204" pitchFamily="34" charset="-122"/>
                <a:ea typeface="Microsoft YaHei" panose="020B0503020204020204" pitchFamily="34" charset="-122"/>
              </a:rPr>
              <a:t>?”</a:t>
            </a:r>
            <a:endParaRPr lang="en-US" sz="2400" dirty="0">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bwMode="black">
          <a:xfrm>
            <a:off x="468086" y="524413"/>
            <a:ext cx="5303322"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a:t>Climate Measures</a:t>
            </a:r>
          </a:p>
        </p:txBody>
      </p:sp>
    </p:spTree>
    <p:extLst>
      <p:ext uri="{BB962C8B-B14F-4D97-AF65-F5344CB8AC3E}">
        <p14:creationId xmlns:p14="http://schemas.microsoft.com/office/powerpoint/2010/main" val="2173703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67775" y="493776"/>
            <a:ext cx="8171753" cy="8503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2800" b="1"/>
          </a:p>
        </p:txBody>
      </p:sp>
      <p:sp>
        <p:nvSpPr>
          <p:cNvPr id="8" name="Title 1"/>
          <p:cNvSpPr txBox="1">
            <a:spLocks/>
          </p:cNvSpPr>
          <p:nvPr/>
        </p:nvSpPr>
        <p:spPr bwMode="black">
          <a:xfrm>
            <a:off x="468084" y="524413"/>
            <a:ext cx="9245931"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General Climate </a:t>
            </a:r>
            <a:r>
              <a:rPr lang="en-US" sz="1800" b="1"/>
              <a:t>(</a:t>
            </a:r>
            <a:r>
              <a:rPr lang="en-US" sz="1800" b="1" err="1"/>
              <a:t>Dept</a:t>
            </a:r>
            <a:r>
              <a:rPr lang="en-US" sz="1800" b="1"/>
              <a:t>/unit, </a:t>
            </a:r>
            <a:r>
              <a:rPr lang="en-US" sz="1800" b="1" err="1"/>
              <a:t>univ</a:t>
            </a:r>
            <a:r>
              <a:rPr lang="en-US" sz="1800" b="1"/>
              <a:t>, fairness)</a:t>
            </a:r>
          </a:p>
        </p:txBody>
      </p:sp>
      <p:graphicFrame>
        <p:nvGraphicFramePr>
          <p:cNvPr id="9" name="Chart 8"/>
          <p:cNvGraphicFramePr/>
          <p:nvPr>
            <p:extLst>
              <p:ext uri="{D42A27DB-BD31-4B8C-83A1-F6EECF244321}">
                <p14:modId xmlns:p14="http://schemas.microsoft.com/office/powerpoint/2010/main" val="3914930497"/>
              </p:ext>
            </p:extLst>
          </p:nvPr>
        </p:nvGraphicFramePr>
        <p:xfrm>
          <a:off x="2021880" y="1567899"/>
          <a:ext cx="7663541" cy="491638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ular Callout 10"/>
          <p:cNvSpPr/>
          <p:nvPr/>
        </p:nvSpPr>
        <p:spPr>
          <a:xfrm>
            <a:off x="1412280" y="1258784"/>
            <a:ext cx="8882741" cy="3111335"/>
          </a:xfrm>
          <a:prstGeom prst="wedgeRectCallout">
            <a:avLst>
              <a:gd name="adj1" fmla="val -27783"/>
              <a:gd name="adj2" fmla="val 62883"/>
            </a:avLst>
          </a:prstGeom>
          <a:solidFill>
            <a:srgbClr val="B9D3E5"/>
          </a:solidFill>
          <a:ln>
            <a:solidFill>
              <a:srgbClr val="B9D3E5"/>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solidFill>
                  <a:schemeClr val="accent6">
                    <a:lumMod val="50000"/>
                  </a:schemeClr>
                </a:solidFill>
              </a:rPr>
              <a:t>Staff </a:t>
            </a:r>
            <a:r>
              <a:rPr lang="en-US" sz="3200" b="1" dirty="0">
                <a:solidFill>
                  <a:schemeClr val="accent6">
                    <a:lumMod val="50000"/>
                  </a:schemeClr>
                </a:solidFill>
              </a:rPr>
              <a:t>&gt;</a:t>
            </a:r>
            <a:r>
              <a:rPr lang="en-US" sz="3200" dirty="0">
                <a:solidFill>
                  <a:schemeClr val="accent6">
                    <a:lumMod val="50000"/>
                  </a:schemeClr>
                </a:solidFill>
              </a:rPr>
              <a:t> Faculty Member  </a:t>
            </a:r>
            <a:r>
              <a:rPr lang="en-US" sz="3600" b="1" dirty="0">
                <a:solidFill>
                  <a:schemeClr val="accent6">
                    <a:lumMod val="50000"/>
                  </a:schemeClr>
                </a:solidFill>
              </a:rPr>
              <a:t>(11%)</a:t>
            </a:r>
          </a:p>
          <a:p>
            <a:endParaRPr lang="en-US" sz="1200" dirty="0">
              <a:solidFill>
                <a:schemeClr val="accent6">
                  <a:lumMod val="50000"/>
                </a:schemeClr>
              </a:solidFill>
            </a:endParaRPr>
          </a:p>
          <a:p>
            <a:r>
              <a:rPr lang="en-US" sz="3200" dirty="0">
                <a:solidFill>
                  <a:schemeClr val="accent6">
                    <a:lumMod val="50000"/>
                  </a:schemeClr>
                </a:solidFill>
              </a:rPr>
              <a:t>White </a:t>
            </a:r>
            <a:r>
              <a:rPr lang="en-US" sz="3200" b="1" dirty="0">
                <a:solidFill>
                  <a:schemeClr val="accent6">
                    <a:lumMod val="50000"/>
                  </a:schemeClr>
                </a:solidFill>
              </a:rPr>
              <a:t>&gt; </a:t>
            </a:r>
            <a:r>
              <a:rPr lang="en-US" sz="3200" dirty="0" smtClean="0">
                <a:solidFill>
                  <a:schemeClr val="accent6">
                    <a:lumMod val="50000"/>
                  </a:schemeClr>
                </a:solidFill>
              </a:rPr>
              <a:t>Non-White </a:t>
            </a:r>
            <a:r>
              <a:rPr lang="en-US" sz="3600" b="1" dirty="0">
                <a:solidFill>
                  <a:schemeClr val="accent6">
                    <a:lumMod val="50000"/>
                  </a:schemeClr>
                </a:solidFill>
              </a:rPr>
              <a:t>(14%)</a:t>
            </a:r>
          </a:p>
          <a:p>
            <a:endParaRPr lang="en-US" sz="1200" dirty="0">
              <a:solidFill>
                <a:schemeClr val="accent6">
                  <a:lumMod val="50000"/>
                </a:schemeClr>
              </a:solidFill>
            </a:endParaRPr>
          </a:p>
          <a:p>
            <a:r>
              <a:rPr lang="en-US" sz="3200" dirty="0">
                <a:solidFill>
                  <a:schemeClr val="accent6">
                    <a:lumMod val="50000"/>
                  </a:schemeClr>
                </a:solidFill>
              </a:rPr>
              <a:t>Central Administration</a:t>
            </a:r>
            <a:r>
              <a:rPr lang="en-US" sz="3200" b="1" dirty="0">
                <a:solidFill>
                  <a:schemeClr val="accent6">
                    <a:lumMod val="50000"/>
                  </a:schemeClr>
                </a:solidFill>
              </a:rPr>
              <a:t> &gt; </a:t>
            </a:r>
            <a:r>
              <a:rPr lang="en-US" sz="3200" dirty="0">
                <a:solidFill>
                  <a:schemeClr val="accent6">
                    <a:lumMod val="50000"/>
                  </a:schemeClr>
                </a:solidFill>
              </a:rPr>
              <a:t>Colleges </a:t>
            </a:r>
            <a:r>
              <a:rPr lang="en-US" sz="3600" b="1" dirty="0">
                <a:solidFill>
                  <a:schemeClr val="accent6">
                    <a:lumMod val="50000"/>
                  </a:schemeClr>
                </a:solidFill>
              </a:rPr>
              <a:t>(10%)</a:t>
            </a:r>
          </a:p>
          <a:p>
            <a:endParaRPr lang="en-US" sz="1200" dirty="0">
              <a:solidFill>
                <a:schemeClr val="accent6">
                  <a:lumMod val="50000"/>
                </a:schemeClr>
              </a:solidFill>
            </a:endParaRPr>
          </a:p>
          <a:p>
            <a:r>
              <a:rPr lang="en-US" sz="3200" dirty="0">
                <a:solidFill>
                  <a:schemeClr val="accent6">
                    <a:lumMod val="50000"/>
                  </a:schemeClr>
                </a:solidFill>
              </a:rPr>
              <a:t>Central Administration </a:t>
            </a:r>
            <a:r>
              <a:rPr lang="en-US" sz="3200" b="1" dirty="0">
                <a:solidFill>
                  <a:schemeClr val="accent6">
                    <a:lumMod val="50000"/>
                  </a:schemeClr>
                </a:solidFill>
              </a:rPr>
              <a:t>&gt;</a:t>
            </a:r>
            <a:r>
              <a:rPr lang="en-US" sz="3200" dirty="0">
                <a:solidFill>
                  <a:schemeClr val="accent6">
                    <a:lumMod val="50000"/>
                  </a:schemeClr>
                </a:solidFill>
              </a:rPr>
              <a:t> Health Care Units </a:t>
            </a:r>
            <a:r>
              <a:rPr lang="en-US" sz="3600" b="1" dirty="0">
                <a:solidFill>
                  <a:schemeClr val="accent6">
                    <a:lumMod val="50000"/>
                  </a:schemeClr>
                </a:solidFill>
              </a:rPr>
              <a:t>(13%)</a:t>
            </a:r>
          </a:p>
        </p:txBody>
      </p:sp>
      <p:sp>
        <p:nvSpPr>
          <p:cNvPr id="13" name="Rectangular Callout 12"/>
          <p:cNvSpPr/>
          <p:nvPr/>
        </p:nvSpPr>
        <p:spPr>
          <a:xfrm>
            <a:off x="468084" y="1258784"/>
            <a:ext cx="11015355" cy="3124099"/>
          </a:xfrm>
          <a:prstGeom prst="wedgeRectCallout">
            <a:avLst>
              <a:gd name="adj1" fmla="val 21475"/>
              <a:gd name="adj2" fmla="val 63180"/>
            </a:avLst>
          </a:prstGeom>
          <a:solidFill>
            <a:srgbClr val="B9D3E5"/>
          </a:solidFill>
          <a:ln>
            <a:solidFill>
              <a:srgbClr val="B9D3E5"/>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solidFill>
                  <a:schemeClr val="accent6">
                    <a:lumMod val="50000"/>
                  </a:schemeClr>
                </a:solidFill>
              </a:rPr>
              <a:t>Men </a:t>
            </a:r>
            <a:r>
              <a:rPr lang="en-US" sz="3200" b="1" dirty="0">
                <a:solidFill>
                  <a:schemeClr val="accent6">
                    <a:lumMod val="50000"/>
                  </a:schemeClr>
                </a:solidFill>
              </a:rPr>
              <a:t>&gt;</a:t>
            </a:r>
            <a:r>
              <a:rPr lang="en-US" sz="3200" dirty="0">
                <a:solidFill>
                  <a:schemeClr val="accent6">
                    <a:lumMod val="50000"/>
                  </a:schemeClr>
                </a:solidFill>
              </a:rPr>
              <a:t> Women </a:t>
            </a:r>
            <a:r>
              <a:rPr lang="en-US" sz="3600" b="1" dirty="0">
                <a:solidFill>
                  <a:schemeClr val="accent6">
                    <a:lumMod val="50000"/>
                  </a:schemeClr>
                </a:solidFill>
              </a:rPr>
              <a:t>(8%)</a:t>
            </a:r>
          </a:p>
          <a:p>
            <a:endParaRPr lang="en-US" sz="1200" dirty="0">
              <a:solidFill>
                <a:schemeClr val="accent6">
                  <a:lumMod val="50000"/>
                </a:schemeClr>
              </a:solidFill>
            </a:endParaRPr>
          </a:p>
          <a:p>
            <a:r>
              <a:rPr lang="en-US" sz="3200" dirty="0">
                <a:solidFill>
                  <a:schemeClr val="accent6">
                    <a:lumMod val="50000"/>
                  </a:schemeClr>
                </a:solidFill>
              </a:rPr>
              <a:t>Parent </a:t>
            </a:r>
            <a:r>
              <a:rPr lang="en-US" sz="3200" b="1" dirty="0">
                <a:solidFill>
                  <a:schemeClr val="accent6">
                    <a:lumMod val="50000"/>
                  </a:schemeClr>
                </a:solidFill>
              </a:rPr>
              <a:t>&gt; </a:t>
            </a:r>
            <a:r>
              <a:rPr lang="en-US" sz="3200" dirty="0">
                <a:solidFill>
                  <a:schemeClr val="accent6">
                    <a:lumMod val="50000"/>
                  </a:schemeClr>
                </a:solidFill>
              </a:rPr>
              <a:t>Non-Parent </a:t>
            </a:r>
            <a:r>
              <a:rPr lang="en-US" sz="3600" b="1" dirty="0">
                <a:solidFill>
                  <a:schemeClr val="accent6">
                    <a:lumMod val="50000"/>
                  </a:schemeClr>
                </a:solidFill>
              </a:rPr>
              <a:t>(9%)</a:t>
            </a:r>
          </a:p>
          <a:p>
            <a:endParaRPr lang="en-US" sz="1200" dirty="0">
              <a:solidFill>
                <a:schemeClr val="accent6">
                  <a:lumMod val="50000"/>
                </a:schemeClr>
              </a:solidFill>
            </a:endParaRPr>
          </a:p>
          <a:p>
            <a:r>
              <a:rPr lang="en-US" sz="2800" dirty="0">
                <a:solidFill>
                  <a:schemeClr val="accent6">
                    <a:lumMod val="50000"/>
                  </a:schemeClr>
                </a:solidFill>
              </a:rPr>
              <a:t>Central Administration</a:t>
            </a:r>
            <a:r>
              <a:rPr lang="en-US" sz="2800" b="1" dirty="0">
                <a:solidFill>
                  <a:schemeClr val="accent6">
                    <a:lumMod val="50000"/>
                  </a:schemeClr>
                </a:solidFill>
              </a:rPr>
              <a:t> </a:t>
            </a:r>
            <a:r>
              <a:rPr lang="en-US" sz="2800" dirty="0">
                <a:solidFill>
                  <a:schemeClr val="accent6">
                    <a:lumMod val="50000"/>
                  </a:schemeClr>
                </a:solidFill>
              </a:rPr>
              <a:t>&amp; Other Academic </a:t>
            </a:r>
            <a:r>
              <a:rPr lang="en-US" sz="2800" b="1" dirty="0">
                <a:solidFill>
                  <a:schemeClr val="accent6">
                    <a:lumMod val="50000"/>
                  </a:schemeClr>
                </a:solidFill>
              </a:rPr>
              <a:t>&gt; </a:t>
            </a:r>
            <a:r>
              <a:rPr lang="en-US" sz="2800" dirty="0">
                <a:solidFill>
                  <a:schemeClr val="accent6">
                    <a:lumMod val="50000"/>
                  </a:schemeClr>
                </a:solidFill>
              </a:rPr>
              <a:t>Colleges </a:t>
            </a:r>
            <a:r>
              <a:rPr lang="en-US" sz="3600" b="1" dirty="0">
                <a:solidFill>
                  <a:schemeClr val="accent6">
                    <a:lumMod val="50000"/>
                  </a:schemeClr>
                </a:solidFill>
              </a:rPr>
              <a:t>(7</a:t>
            </a:r>
            <a:r>
              <a:rPr lang="en-US" sz="3600" b="1" dirty="0" smtClean="0">
                <a:solidFill>
                  <a:schemeClr val="accent6">
                    <a:lumMod val="50000"/>
                  </a:schemeClr>
                </a:solidFill>
              </a:rPr>
              <a:t>% </a:t>
            </a:r>
            <a:r>
              <a:rPr lang="en-US" sz="3600" dirty="0" smtClean="0">
                <a:solidFill>
                  <a:schemeClr val="accent6">
                    <a:lumMod val="50000"/>
                  </a:schemeClr>
                </a:solidFill>
              </a:rPr>
              <a:t>&amp; </a:t>
            </a:r>
            <a:r>
              <a:rPr lang="en-US" sz="3600" b="1" dirty="0" smtClean="0">
                <a:solidFill>
                  <a:schemeClr val="accent6">
                    <a:lumMod val="50000"/>
                  </a:schemeClr>
                </a:solidFill>
              </a:rPr>
              <a:t>15</a:t>
            </a:r>
            <a:r>
              <a:rPr lang="en-US" sz="3600" b="1" dirty="0">
                <a:solidFill>
                  <a:schemeClr val="accent6">
                    <a:lumMod val="50000"/>
                  </a:schemeClr>
                </a:solidFill>
              </a:rPr>
              <a:t>%)</a:t>
            </a:r>
          </a:p>
          <a:p>
            <a:endParaRPr lang="en-US" sz="1200" dirty="0">
              <a:solidFill>
                <a:schemeClr val="accent6">
                  <a:lumMod val="50000"/>
                </a:schemeClr>
              </a:solidFill>
            </a:endParaRPr>
          </a:p>
          <a:p>
            <a:r>
              <a:rPr lang="en-US" sz="2800" dirty="0">
                <a:solidFill>
                  <a:schemeClr val="accent6">
                    <a:lumMod val="50000"/>
                  </a:schemeClr>
                </a:solidFill>
              </a:rPr>
              <a:t>Central Administration</a:t>
            </a:r>
            <a:r>
              <a:rPr lang="en-US" sz="2800" b="1" dirty="0">
                <a:solidFill>
                  <a:schemeClr val="accent6">
                    <a:lumMod val="50000"/>
                  </a:schemeClr>
                </a:solidFill>
              </a:rPr>
              <a:t> </a:t>
            </a:r>
            <a:r>
              <a:rPr lang="en-US" sz="2800" dirty="0">
                <a:solidFill>
                  <a:schemeClr val="accent6">
                    <a:lumMod val="50000"/>
                  </a:schemeClr>
                </a:solidFill>
              </a:rPr>
              <a:t>&amp; Other Academic </a:t>
            </a:r>
            <a:r>
              <a:rPr lang="en-US" sz="2800" b="1" dirty="0">
                <a:solidFill>
                  <a:schemeClr val="accent6">
                    <a:lumMod val="50000"/>
                  </a:schemeClr>
                </a:solidFill>
              </a:rPr>
              <a:t>&gt; </a:t>
            </a:r>
            <a:r>
              <a:rPr lang="en-US" sz="2800" dirty="0">
                <a:solidFill>
                  <a:schemeClr val="accent6">
                    <a:lumMod val="50000"/>
                  </a:schemeClr>
                </a:solidFill>
              </a:rPr>
              <a:t>Health Care </a:t>
            </a:r>
            <a:r>
              <a:rPr lang="en-US" sz="3600" b="1" dirty="0">
                <a:solidFill>
                  <a:schemeClr val="accent6">
                    <a:lumMod val="50000"/>
                  </a:schemeClr>
                </a:solidFill>
              </a:rPr>
              <a:t>(8</a:t>
            </a:r>
            <a:r>
              <a:rPr lang="en-US" sz="3600" b="1" dirty="0" smtClean="0">
                <a:solidFill>
                  <a:schemeClr val="accent6">
                    <a:lumMod val="50000"/>
                  </a:schemeClr>
                </a:solidFill>
              </a:rPr>
              <a:t>% </a:t>
            </a:r>
            <a:r>
              <a:rPr lang="en-US" sz="3600" dirty="0" smtClean="0">
                <a:solidFill>
                  <a:schemeClr val="accent6">
                    <a:lumMod val="50000"/>
                  </a:schemeClr>
                </a:solidFill>
              </a:rPr>
              <a:t>&amp; </a:t>
            </a:r>
            <a:r>
              <a:rPr lang="en-US" sz="3600" b="1" dirty="0" smtClean="0">
                <a:solidFill>
                  <a:schemeClr val="accent6">
                    <a:lumMod val="50000"/>
                  </a:schemeClr>
                </a:solidFill>
              </a:rPr>
              <a:t>16</a:t>
            </a:r>
            <a:r>
              <a:rPr lang="en-US" sz="3600" b="1" dirty="0">
                <a:solidFill>
                  <a:schemeClr val="accent6">
                    <a:lumMod val="50000"/>
                  </a:schemeClr>
                </a:solidFill>
              </a:rPr>
              <a:t>%)</a:t>
            </a:r>
          </a:p>
        </p:txBody>
      </p:sp>
      <p:sp>
        <p:nvSpPr>
          <p:cNvPr id="12" name="Rectangular Callout 11"/>
          <p:cNvSpPr/>
          <p:nvPr/>
        </p:nvSpPr>
        <p:spPr>
          <a:xfrm>
            <a:off x="456209" y="296884"/>
            <a:ext cx="11027230" cy="4429495"/>
          </a:xfrm>
          <a:prstGeom prst="wedgeRectCallout">
            <a:avLst>
              <a:gd name="adj1" fmla="val -354"/>
              <a:gd name="adj2" fmla="val 56512"/>
            </a:avLst>
          </a:prstGeom>
          <a:solidFill>
            <a:srgbClr val="B9D3E5"/>
          </a:solidFill>
          <a:ln>
            <a:solidFill>
              <a:srgbClr val="B9D3E5"/>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solidFill>
                  <a:schemeClr val="accent6">
                    <a:lumMod val="50000"/>
                  </a:schemeClr>
                </a:solidFill>
              </a:rPr>
              <a:t>Staff </a:t>
            </a:r>
            <a:r>
              <a:rPr lang="en-US" sz="3200" b="1" dirty="0">
                <a:solidFill>
                  <a:schemeClr val="accent6">
                    <a:lumMod val="50000"/>
                  </a:schemeClr>
                </a:solidFill>
              </a:rPr>
              <a:t>&gt;</a:t>
            </a:r>
            <a:r>
              <a:rPr lang="en-US" sz="3200" dirty="0">
                <a:solidFill>
                  <a:schemeClr val="accent6">
                    <a:lumMod val="50000"/>
                  </a:schemeClr>
                </a:solidFill>
              </a:rPr>
              <a:t> Faculty Member  </a:t>
            </a:r>
            <a:r>
              <a:rPr lang="en-US" sz="3600" b="1" dirty="0">
                <a:solidFill>
                  <a:schemeClr val="accent6">
                    <a:lumMod val="50000"/>
                  </a:schemeClr>
                </a:solidFill>
              </a:rPr>
              <a:t>(9%)</a:t>
            </a:r>
          </a:p>
          <a:p>
            <a:endParaRPr lang="en-US" sz="1200" dirty="0">
              <a:solidFill>
                <a:schemeClr val="accent6">
                  <a:lumMod val="50000"/>
                </a:schemeClr>
              </a:solidFill>
            </a:endParaRPr>
          </a:p>
          <a:p>
            <a:r>
              <a:rPr lang="en-US" sz="3200" dirty="0">
                <a:solidFill>
                  <a:schemeClr val="accent6">
                    <a:lumMod val="50000"/>
                  </a:schemeClr>
                </a:solidFill>
              </a:rPr>
              <a:t>White </a:t>
            </a:r>
            <a:r>
              <a:rPr lang="en-US" sz="3200" b="1" dirty="0">
                <a:solidFill>
                  <a:schemeClr val="accent6">
                    <a:lumMod val="50000"/>
                  </a:schemeClr>
                </a:solidFill>
              </a:rPr>
              <a:t>&gt; </a:t>
            </a:r>
            <a:r>
              <a:rPr lang="en-US" sz="3200" dirty="0" smtClean="0">
                <a:solidFill>
                  <a:schemeClr val="accent6">
                    <a:lumMod val="50000"/>
                  </a:schemeClr>
                </a:solidFill>
              </a:rPr>
              <a:t>Non-White </a:t>
            </a:r>
            <a:r>
              <a:rPr lang="en-US" sz="3600" b="1" dirty="0">
                <a:solidFill>
                  <a:schemeClr val="accent6">
                    <a:lumMod val="50000"/>
                  </a:schemeClr>
                </a:solidFill>
              </a:rPr>
              <a:t>(13%)</a:t>
            </a:r>
          </a:p>
          <a:p>
            <a:endParaRPr lang="en-US" sz="1200" dirty="0">
              <a:solidFill>
                <a:schemeClr val="accent6">
                  <a:lumMod val="50000"/>
                </a:schemeClr>
              </a:solidFill>
            </a:endParaRPr>
          </a:p>
          <a:p>
            <a:r>
              <a:rPr lang="en-US" sz="3200" dirty="0" smtClean="0">
                <a:solidFill>
                  <a:schemeClr val="accent6">
                    <a:lumMod val="50000"/>
                  </a:schemeClr>
                </a:solidFill>
              </a:rPr>
              <a:t>Tenure-Track</a:t>
            </a:r>
            <a:r>
              <a:rPr lang="en-US" sz="3600" b="1" dirty="0" smtClean="0">
                <a:solidFill>
                  <a:schemeClr val="accent6">
                    <a:lumMod val="50000"/>
                  </a:schemeClr>
                </a:solidFill>
              </a:rPr>
              <a:t> </a:t>
            </a:r>
            <a:r>
              <a:rPr lang="en-US" sz="3200" b="1" dirty="0">
                <a:solidFill>
                  <a:schemeClr val="accent6">
                    <a:lumMod val="50000"/>
                  </a:schemeClr>
                </a:solidFill>
              </a:rPr>
              <a:t>&gt;</a:t>
            </a:r>
            <a:r>
              <a:rPr lang="en-US" sz="3600" b="1" dirty="0">
                <a:solidFill>
                  <a:schemeClr val="accent6">
                    <a:lumMod val="50000"/>
                  </a:schemeClr>
                </a:solidFill>
              </a:rPr>
              <a:t> </a:t>
            </a:r>
            <a:r>
              <a:rPr lang="en-US" sz="3200" dirty="0" smtClean="0">
                <a:solidFill>
                  <a:schemeClr val="accent6">
                    <a:lumMod val="50000"/>
                  </a:schemeClr>
                </a:solidFill>
              </a:rPr>
              <a:t>Non-Tenure Track</a:t>
            </a:r>
            <a:r>
              <a:rPr lang="en-US" sz="3600" b="1" dirty="0" smtClean="0">
                <a:solidFill>
                  <a:schemeClr val="accent6">
                    <a:lumMod val="50000"/>
                  </a:schemeClr>
                </a:solidFill>
              </a:rPr>
              <a:t> (18%)</a:t>
            </a:r>
            <a:endParaRPr lang="en-US" sz="3600" b="1" dirty="0">
              <a:solidFill>
                <a:schemeClr val="accent6">
                  <a:lumMod val="50000"/>
                </a:schemeClr>
              </a:solidFill>
            </a:endParaRPr>
          </a:p>
          <a:p>
            <a:endParaRPr lang="en-US" sz="1200" dirty="0">
              <a:solidFill>
                <a:schemeClr val="accent6">
                  <a:lumMod val="50000"/>
                </a:schemeClr>
              </a:solidFill>
            </a:endParaRPr>
          </a:p>
          <a:p>
            <a:r>
              <a:rPr lang="en-US" sz="3200" dirty="0">
                <a:solidFill>
                  <a:schemeClr val="accent6">
                    <a:lumMod val="50000"/>
                  </a:schemeClr>
                </a:solidFill>
              </a:rPr>
              <a:t>Central Administration &amp; Auxiliary</a:t>
            </a:r>
            <a:r>
              <a:rPr lang="en-US" sz="3200" b="1" dirty="0">
                <a:solidFill>
                  <a:schemeClr val="accent6">
                    <a:lumMod val="50000"/>
                  </a:schemeClr>
                </a:solidFill>
              </a:rPr>
              <a:t> &gt; </a:t>
            </a:r>
            <a:r>
              <a:rPr lang="en-US" sz="3200" dirty="0">
                <a:solidFill>
                  <a:schemeClr val="accent6">
                    <a:lumMod val="50000"/>
                  </a:schemeClr>
                </a:solidFill>
              </a:rPr>
              <a:t>Colleges </a:t>
            </a:r>
            <a:r>
              <a:rPr lang="en-US" sz="3600" b="1" dirty="0">
                <a:solidFill>
                  <a:schemeClr val="accent6">
                    <a:lumMod val="50000"/>
                  </a:schemeClr>
                </a:solidFill>
              </a:rPr>
              <a:t>(12%)</a:t>
            </a:r>
          </a:p>
          <a:p>
            <a:endParaRPr lang="en-US" sz="1200" dirty="0">
              <a:solidFill>
                <a:schemeClr val="accent6">
                  <a:lumMod val="50000"/>
                </a:schemeClr>
              </a:solidFill>
            </a:endParaRPr>
          </a:p>
          <a:p>
            <a:r>
              <a:rPr lang="en-US" sz="3200" dirty="0">
                <a:solidFill>
                  <a:schemeClr val="accent6">
                    <a:lumMod val="50000"/>
                  </a:schemeClr>
                </a:solidFill>
              </a:rPr>
              <a:t>Central Administration &amp; Auxiliary </a:t>
            </a:r>
            <a:r>
              <a:rPr lang="en-US" sz="3200" b="1" dirty="0">
                <a:solidFill>
                  <a:schemeClr val="accent6">
                    <a:lumMod val="50000"/>
                  </a:schemeClr>
                </a:solidFill>
              </a:rPr>
              <a:t>&gt;</a:t>
            </a:r>
            <a:r>
              <a:rPr lang="en-US" sz="3200" dirty="0">
                <a:solidFill>
                  <a:schemeClr val="accent6">
                    <a:lumMod val="50000"/>
                  </a:schemeClr>
                </a:solidFill>
              </a:rPr>
              <a:t> Other Academics </a:t>
            </a:r>
            <a:r>
              <a:rPr lang="en-US" sz="3600" b="1" dirty="0">
                <a:solidFill>
                  <a:schemeClr val="accent6">
                    <a:lumMod val="50000"/>
                  </a:schemeClr>
                </a:solidFill>
              </a:rPr>
              <a:t>(13%)</a:t>
            </a:r>
          </a:p>
          <a:p>
            <a:endParaRPr lang="en-US" sz="1200" dirty="0">
              <a:solidFill>
                <a:schemeClr val="accent6">
                  <a:lumMod val="50000"/>
                </a:schemeClr>
              </a:solidFill>
            </a:endParaRPr>
          </a:p>
          <a:p>
            <a:r>
              <a:rPr lang="en-US" sz="3200" dirty="0">
                <a:solidFill>
                  <a:schemeClr val="accent6">
                    <a:lumMod val="50000"/>
                  </a:schemeClr>
                </a:solidFill>
              </a:rPr>
              <a:t>Central Administration &amp; Auxiliary </a:t>
            </a:r>
            <a:r>
              <a:rPr lang="en-US" sz="3200" b="1" dirty="0">
                <a:solidFill>
                  <a:schemeClr val="accent6">
                    <a:lumMod val="50000"/>
                  </a:schemeClr>
                </a:solidFill>
              </a:rPr>
              <a:t>&gt;</a:t>
            </a:r>
            <a:r>
              <a:rPr lang="en-US" sz="3200" dirty="0">
                <a:solidFill>
                  <a:schemeClr val="accent6">
                    <a:lumMod val="50000"/>
                  </a:schemeClr>
                </a:solidFill>
              </a:rPr>
              <a:t> Health Care Units </a:t>
            </a:r>
            <a:r>
              <a:rPr lang="en-US" sz="3600" b="1" dirty="0">
                <a:solidFill>
                  <a:schemeClr val="accent6">
                    <a:lumMod val="50000"/>
                  </a:schemeClr>
                </a:solidFill>
              </a:rPr>
              <a:t>(13%)</a:t>
            </a:r>
          </a:p>
        </p:txBody>
      </p:sp>
    </p:spTree>
    <p:extLst>
      <p:ext uri="{BB962C8B-B14F-4D97-AF65-F5344CB8AC3E}">
        <p14:creationId xmlns:p14="http://schemas.microsoft.com/office/powerpoint/2010/main" val="113691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2" grpId="0" animBg="1"/>
      <p:bldP spid="1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67775" y="493776"/>
            <a:ext cx="8171753" cy="8503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2800" b="1"/>
          </a:p>
        </p:txBody>
      </p:sp>
      <p:sp>
        <p:nvSpPr>
          <p:cNvPr id="8" name="Title 1"/>
          <p:cNvSpPr txBox="1">
            <a:spLocks/>
          </p:cNvSpPr>
          <p:nvPr/>
        </p:nvSpPr>
        <p:spPr bwMode="black">
          <a:xfrm>
            <a:off x="468084" y="524413"/>
            <a:ext cx="5483011"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dirty="0" smtClean="0"/>
              <a:t>Why is climate </a:t>
            </a:r>
            <a:r>
              <a:rPr lang="en-US" b="1" dirty="0"/>
              <a:t>poor?</a:t>
            </a:r>
          </a:p>
        </p:txBody>
      </p:sp>
      <p:graphicFrame>
        <p:nvGraphicFramePr>
          <p:cNvPr id="3" name="Table 2"/>
          <p:cNvGraphicFramePr>
            <a:graphicFrameLocks noGrp="1"/>
          </p:cNvGraphicFramePr>
          <p:nvPr>
            <p:extLst>
              <p:ext uri="{D42A27DB-BD31-4B8C-83A1-F6EECF244321}">
                <p14:modId xmlns:p14="http://schemas.microsoft.com/office/powerpoint/2010/main" val="1866849136"/>
              </p:ext>
            </p:extLst>
          </p:nvPr>
        </p:nvGraphicFramePr>
        <p:xfrm>
          <a:off x="468084" y="1733799"/>
          <a:ext cx="11229111" cy="2532660"/>
        </p:xfrm>
        <a:graphic>
          <a:graphicData uri="http://schemas.openxmlformats.org/drawingml/2006/table">
            <a:tbl>
              <a:tblPr firstRow="1" firstCol="1" bandRow="1">
                <a:tableStyleId>{073A0DAA-6AF3-43AB-8588-CEC1D06C72B9}</a:tableStyleId>
              </a:tblPr>
              <a:tblGrid>
                <a:gridCol w="9398604">
                  <a:extLst>
                    <a:ext uri="{9D8B030D-6E8A-4147-A177-3AD203B41FA5}">
                      <a16:colId xmlns:a16="http://schemas.microsoft.com/office/drawing/2014/main" val="3105176104"/>
                    </a:ext>
                  </a:extLst>
                </a:gridCol>
                <a:gridCol w="1830507">
                  <a:extLst>
                    <a:ext uri="{9D8B030D-6E8A-4147-A177-3AD203B41FA5}">
                      <a16:colId xmlns:a16="http://schemas.microsoft.com/office/drawing/2014/main" val="1518586258"/>
                    </a:ext>
                  </a:extLst>
                </a:gridCol>
              </a:tblGrid>
              <a:tr h="422110">
                <a:tc>
                  <a:txBody>
                    <a:bodyPr/>
                    <a:lstStyle/>
                    <a:p>
                      <a:pPr marL="0" marR="0" algn="ctr">
                        <a:lnSpc>
                          <a:spcPct val="107000"/>
                        </a:lnSpc>
                        <a:spcBef>
                          <a:spcPts val="0"/>
                        </a:spcBef>
                        <a:spcAft>
                          <a:spcPts val="0"/>
                        </a:spcAft>
                      </a:pPr>
                      <a:r>
                        <a:rPr lang="en-US" sz="2400" dirty="0" smtClean="0">
                          <a:effectLst/>
                        </a:rPr>
                        <a:t>Department/Unit Climate</a:t>
                      </a:r>
                      <a:r>
                        <a:rPr lang="en-US" sz="2400" dirty="0">
                          <a:effectLst/>
                        </a:rPr>
                        <a:t> </a:t>
                      </a:r>
                      <a:endParaRPr lang="en-US" sz="2400" dirty="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dirty="0">
                          <a:effectLst/>
                        </a:rPr>
                        <a:t>Percentage</a:t>
                      </a:r>
                      <a:endParaRPr lang="en-US" sz="2400" dirty="0">
                        <a:effectLst/>
                        <a:latin typeface="Times New Roman" panose="02020603050405020304" pitchFamily="18" charset="0"/>
                        <a:ea typeface="DengXian"/>
                      </a:endParaRPr>
                    </a:p>
                  </a:txBody>
                  <a:tcPr marL="68580" marR="68580" marT="0" marB="0" anchor="ctr"/>
                </a:tc>
                <a:extLst>
                  <a:ext uri="{0D108BD9-81ED-4DB2-BD59-A6C34878D82A}">
                    <a16:rowId xmlns:a16="http://schemas.microsoft.com/office/drawing/2014/main" val="1543869176"/>
                  </a:ext>
                </a:extLst>
              </a:tr>
              <a:tr h="422110">
                <a:tc>
                  <a:txBody>
                    <a:bodyPr/>
                    <a:lstStyle/>
                    <a:p>
                      <a:pPr marL="0" marR="0" algn="just">
                        <a:lnSpc>
                          <a:spcPct val="107000"/>
                        </a:lnSpc>
                        <a:spcBef>
                          <a:spcPts val="0"/>
                        </a:spcBef>
                        <a:spcAft>
                          <a:spcPts val="0"/>
                        </a:spcAft>
                      </a:pPr>
                      <a:r>
                        <a:rPr lang="en-US" sz="2400" b="0">
                          <a:effectLst/>
                        </a:rPr>
                        <a:t>Expectation of choosing work over family</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43%</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2703836279"/>
                  </a:ext>
                </a:extLst>
              </a:tr>
              <a:tr h="422110">
                <a:tc>
                  <a:txBody>
                    <a:bodyPr/>
                    <a:lstStyle/>
                    <a:p>
                      <a:pPr marL="0" marR="0" algn="just">
                        <a:lnSpc>
                          <a:spcPct val="107000"/>
                        </a:lnSpc>
                        <a:spcBef>
                          <a:spcPts val="0"/>
                        </a:spcBef>
                        <a:spcAft>
                          <a:spcPts val="0"/>
                        </a:spcAft>
                      </a:pPr>
                      <a:r>
                        <a:rPr lang="en-US" sz="2400" b="0">
                          <a:effectLst/>
                        </a:rPr>
                        <a:t>Colleagues’ pressure or lack of awareness</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23%</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3268930163"/>
                  </a:ext>
                </a:extLst>
              </a:tr>
              <a:tr h="422110">
                <a:tc>
                  <a:txBody>
                    <a:bodyPr/>
                    <a:lstStyle/>
                    <a:p>
                      <a:pPr marL="0" marR="0" algn="just">
                        <a:lnSpc>
                          <a:spcPct val="107000"/>
                        </a:lnSpc>
                        <a:spcBef>
                          <a:spcPts val="0"/>
                        </a:spcBef>
                        <a:spcAft>
                          <a:spcPts val="0"/>
                        </a:spcAft>
                      </a:pPr>
                      <a:r>
                        <a:rPr lang="en-US" sz="2400" b="0">
                          <a:effectLst/>
                        </a:rPr>
                        <a:t>Current policy was bad or badly implemented</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20%</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259964037"/>
                  </a:ext>
                </a:extLst>
              </a:tr>
              <a:tr h="422110">
                <a:tc>
                  <a:txBody>
                    <a:bodyPr/>
                    <a:lstStyle/>
                    <a:p>
                      <a:pPr marL="0" marR="0" algn="just">
                        <a:lnSpc>
                          <a:spcPct val="107000"/>
                        </a:lnSpc>
                        <a:spcBef>
                          <a:spcPts val="0"/>
                        </a:spcBef>
                        <a:spcAft>
                          <a:spcPts val="0"/>
                        </a:spcAft>
                      </a:pPr>
                      <a:r>
                        <a:rPr lang="en-US" sz="2400" b="0">
                          <a:effectLst/>
                        </a:rPr>
                        <a:t>Some departments/units were supportive while others were not</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9%</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997722341"/>
                  </a:ext>
                </a:extLst>
              </a:tr>
              <a:tr h="422110">
                <a:tc>
                  <a:txBody>
                    <a:bodyPr/>
                    <a:lstStyle/>
                    <a:p>
                      <a:pPr marL="0" marR="0" algn="just">
                        <a:lnSpc>
                          <a:spcPct val="107000"/>
                        </a:lnSpc>
                        <a:spcBef>
                          <a:spcPts val="0"/>
                        </a:spcBef>
                        <a:spcAft>
                          <a:spcPts val="0"/>
                        </a:spcAft>
                      </a:pPr>
                      <a:r>
                        <a:rPr lang="en-US" sz="2400" b="0" dirty="0" smtClean="0">
                          <a:effectLst/>
                        </a:rPr>
                        <a:t>Other reasons (e.g. worker</a:t>
                      </a:r>
                      <a:r>
                        <a:rPr lang="en-US" sz="2400" b="0" baseline="0" dirty="0" smtClean="0">
                          <a:effectLst/>
                        </a:rPr>
                        <a:t> shortage, lack of women leaders</a:t>
                      </a:r>
                      <a:r>
                        <a:rPr lang="en-US" sz="2400" b="0" dirty="0" smtClean="0">
                          <a:effectLst/>
                        </a:rPr>
                        <a:t>)</a:t>
                      </a:r>
                      <a:endParaRPr lang="en-US" sz="2400" b="0" dirty="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dirty="0">
                          <a:effectLst/>
                        </a:rPr>
                        <a:t>5%</a:t>
                      </a:r>
                      <a:endParaRPr lang="en-US" sz="2400" dirty="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32908994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69442667"/>
              </p:ext>
            </p:extLst>
          </p:nvPr>
        </p:nvGraphicFramePr>
        <p:xfrm>
          <a:off x="468084" y="4530453"/>
          <a:ext cx="11229111" cy="2058675"/>
        </p:xfrm>
        <a:graphic>
          <a:graphicData uri="http://schemas.openxmlformats.org/drawingml/2006/table">
            <a:tbl>
              <a:tblPr firstRow="1" firstCol="1" bandRow="1">
                <a:tableStyleId>{073A0DAA-6AF3-43AB-8588-CEC1D06C72B9}</a:tableStyleId>
              </a:tblPr>
              <a:tblGrid>
                <a:gridCol w="9398604">
                  <a:extLst>
                    <a:ext uri="{9D8B030D-6E8A-4147-A177-3AD203B41FA5}">
                      <a16:colId xmlns:a16="http://schemas.microsoft.com/office/drawing/2014/main" val="849719295"/>
                    </a:ext>
                  </a:extLst>
                </a:gridCol>
                <a:gridCol w="1830507">
                  <a:extLst>
                    <a:ext uri="{9D8B030D-6E8A-4147-A177-3AD203B41FA5}">
                      <a16:colId xmlns:a16="http://schemas.microsoft.com/office/drawing/2014/main" val="818862491"/>
                    </a:ext>
                  </a:extLst>
                </a:gridCol>
              </a:tblGrid>
              <a:tr h="411735">
                <a:tc>
                  <a:txBody>
                    <a:bodyPr/>
                    <a:lstStyle/>
                    <a:p>
                      <a:pPr marL="0" marR="0" algn="ctr">
                        <a:lnSpc>
                          <a:spcPct val="107000"/>
                        </a:lnSpc>
                        <a:spcBef>
                          <a:spcPts val="0"/>
                        </a:spcBef>
                        <a:spcAft>
                          <a:spcPts val="0"/>
                        </a:spcAft>
                      </a:pPr>
                      <a:r>
                        <a:rPr lang="en-US" sz="2400" dirty="0" smtClean="0">
                          <a:effectLst/>
                        </a:rPr>
                        <a:t>University</a:t>
                      </a:r>
                      <a:r>
                        <a:rPr lang="en-US" sz="2400" baseline="0" dirty="0" smtClean="0">
                          <a:effectLst/>
                        </a:rPr>
                        <a:t> Climate</a:t>
                      </a:r>
                      <a:r>
                        <a:rPr lang="en-US" sz="2400" dirty="0">
                          <a:effectLst/>
                        </a:rPr>
                        <a:t> </a:t>
                      </a:r>
                      <a:endParaRPr lang="en-US" sz="2400" dirty="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Percentage</a:t>
                      </a:r>
                      <a:endParaRPr lang="en-US" sz="2400">
                        <a:effectLst/>
                        <a:latin typeface="Times New Roman" panose="02020603050405020304" pitchFamily="18" charset="0"/>
                        <a:ea typeface="DengXian"/>
                      </a:endParaRPr>
                    </a:p>
                  </a:txBody>
                  <a:tcPr marL="68580" marR="68580" marT="0" marB="0" anchor="ctr"/>
                </a:tc>
                <a:extLst>
                  <a:ext uri="{0D108BD9-81ED-4DB2-BD59-A6C34878D82A}">
                    <a16:rowId xmlns:a16="http://schemas.microsoft.com/office/drawing/2014/main" val="1197860737"/>
                  </a:ext>
                </a:extLst>
              </a:tr>
              <a:tr h="411735">
                <a:tc>
                  <a:txBody>
                    <a:bodyPr/>
                    <a:lstStyle/>
                    <a:p>
                      <a:pPr marL="0" marR="0" algn="just">
                        <a:lnSpc>
                          <a:spcPct val="107000"/>
                        </a:lnSpc>
                        <a:spcBef>
                          <a:spcPts val="0"/>
                        </a:spcBef>
                        <a:spcAft>
                          <a:spcPts val="0"/>
                        </a:spcAft>
                      </a:pPr>
                      <a:r>
                        <a:rPr lang="en-US" sz="2400" b="0">
                          <a:effectLst/>
                        </a:rPr>
                        <a:t>Expectation of choosing work over family</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13%</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2692807180"/>
                  </a:ext>
                </a:extLst>
              </a:tr>
              <a:tr h="411735">
                <a:tc>
                  <a:txBody>
                    <a:bodyPr/>
                    <a:lstStyle/>
                    <a:p>
                      <a:pPr marL="0" marR="0" algn="just">
                        <a:lnSpc>
                          <a:spcPct val="107000"/>
                        </a:lnSpc>
                        <a:spcBef>
                          <a:spcPts val="0"/>
                        </a:spcBef>
                        <a:spcAft>
                          <a:spcPts val="0"/>
                        </a:spcAft>
                      </a:pPr>
                      <a:r>
                        <a:rPr lang="en-US" sz="2400" b="0">
                          <a:effectLst/>
                        </a:rPr>
                        <a:t>Lack of understanding of family and pregnancy</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15%</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4134563414"/>
                  </a:ext>
                </a:extLst>
              </a:tr>
              <a:tr h="411735">
                <a:tc>
                  <a:txBody>
                    <a:bodyPr/>
                    <a:lstStyle/>
                    <a:p>
                      <a:pPr marL="0" marR="0" algn="just">
                        <a:lnSpc>
                          <a:spcPct val="107000"/>
                        </a:lnSpc>
                        <a:spcBef>
                          <a:spcPts val="0"/>
                        </a:spcBef>
                        <a:spcAft>
                          <a:spcPts val="0"/>
                        </a:spcAft>
                      </a:pPr>
                      <a:r>
                        <a:rPr lang="en-US" sz="2400" b="0">
                          <a:effectLst/>
                        </a:rPr>
                        <a:t>Current policy was unsatisfying or badly implemented</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59%</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2270622656"/>
                  </a:ext>
                </a:extLst>
              </a:tr>
              <a:tr h="411735">
                <a:tc>
                  <a:txBody>
                    <a:bodyPr/>
                    <a:lstStyle/>
                    <a:p>
                      <a:pPr marL="0" marR="0" algn="just">
                        <a:lnSpc>
                          <a:spcPct val="107000"/>
                        </a:lnSpc>
                        <a:spcBef>
                          <a:spcPts val="0"/>
                        </a:spcBef>
                        <a:spcAft>
                          <a:spcPts val="0"/>
                        </a:spcAft>
                      </a:pPr>
                      <a:r>
                        <a:rPr lang="en-US" sz="2400" b="0">
                          <a:effectLst/>
                        </a:rPr>
                        <a:t>Negative impression from anecdotes</a:t>
                      </a:r>
                      <a:endParaRPr lang="en-US" sz="2400" b="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dirty="0">
                          <a:effectLst/>
                        </a:rPr>
                        <a:t>13%</a:t>
                      </a:r>
                      <a:endParaRPr lang="en-US" sz="2400" dirty="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2454111949"/>
                  </a:ext>
                </a:extLst>
              </a:tr>
            </a:tbl>
          </a:graphicData>
        </a:graphic>
      </p:graphicFrame>
    </p:spTree>
    <p:extLst>
      <p:ext uri="{BB962C8B-B14F-4D97-AF65-F5344CB8AC3E}">
        <p14:creationId xmlns:p14="http://schemas.microsoft.com/office/powerpoint/2010/main" val="448866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black">
          <a:xfrm>
            <a:off x="468084" y="524413"/>
            <a:ext cx="5632913"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dirty="0"/>
              <a:t>Why </a:t>
            </a:r>
            <a:r>
              <a:rPr lang="en-US" b="1" dirty="0" smtClean="0"/>
              <a:t>is climate </a:t>
            </a:r>
            <a:r>
              <a:rPr lang="en-US" b="1" dirty="0"/>
              <a:t>poor?</a:t>
            </a:r>
          </a:p>
        </p:txBody>
      </p:sp>
      <p:sp>
        <p:nvSpPr>
          <p:cNvPr id="3" name="TextBox 2"/>
          <p:cNvSpPr txBox="1"/>
          <p:nvPr/>
        </p:nvSpPr>
        <p:spPr>
          <a:xfrm>
            <a:off x="1360967" y="1690577"/>
            <a:ext cx="9282224" cy="3539430"/>
          </a:xfrm>
          <a:prstGeom prst="rect">
            <a:avLst/>
          </a:prstGeom>
          <a:noFill/>
        </p:spPr>
        <p:txBody>
          <a:bodyPr wrap="square" rtlCol="0">
            <a:spAutoFit/>
          </a:bodyPr>
          <a:lstStyle/>
          <a:p>
            <a:r>
              <a:rPr lang="en-US" sz="2800" i="1" dirty="0" smtClean="0"/>
              <a:t>“</a:t>
            </a:r>
            <a:r>
              <a:rPr lang="en-US" sz="2800" i="1" dirty="0"/>
              <a:t>I am surrounded by single and child free coworkers. Though they think they are supportive, they simply make certain assumptions that make me feel pressure to not take time to care for my child</a:t>
            </a:r>
            <a:r>
              <a:rPr lang="en-US" sz="2800" i="1" dirty="0" smtClean="0"/>
              <a:t>.”</a:t>
            </a:r>
          </a:p>
          <a:p>
            <a:endParaRPr lang="en-US" sz="2800" i="1" dirty="0"/>
          </a:p>
          <a:p>
            <a:r>
              <a:rPr lang="en-US" sz="2800" i="1" dirty="0"/>
              <a:t>“There is no leave policy beyond FMLA, so few people get the leave that all new parents deserve, and there is inequity between individuals based on who has a chair that is sympathetic AND good at negotiating on their faculty’s behalf</a:t>
            </a:r>
            <a:r>
              <a:rPr lang="en-US" sz="2800" i="1" dirty="0" smtClean="0"/>
              <a:t>.”</a:t>
            </a:r>
            <a:endParaRPr lang="en-US" sz="2800" i="1" dirty="0"/>
          </a:p>
        </p:txBody>
      </p:sp>
    </p:spTree>
    <p:extLst>
      <p:ext uri="{BB962C8B-B14F-4D97-AF65-F5344CB8AC3E}">
        <p14:creationId xmlns:p14="http://schemas.microsoft.com/office/powerpoint/2010/main" val="42176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67775" y="493776"/>
            <a:ext cx="8171753" cy="8503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2800" b="1"/>
          </a:p>
        </p:txBody>
      </p:sp>
      <p:sp>
        <p:nvSpPr>
          <p:cNvPr id="8" name="Title 1"/>
          <p:cNvSpPr txBox="1">
            <a:spLocks/>
          </p:cNvSpPr>
          <p:nvPr/>
        </p:nvSpPr>
        <p:spPr bwMode="black">
          <a:xfrm>
            <a:off x="468084" y="524413"/>
            <a:ext cx="9637817"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Why the practices were unfair?</a:t>
            </a:r>
          </a:p>
        </p:txBody>
      </p:sp>
      <p:graphicFrame>
        <p:nvGraphicFramePr>
          <p:cNvPr id="3" name="Table 2"/>
          <p:cNvGraphicFramePr>
            <a:graphicFrameLocks noGrp="1"/>
          </p:cNvGraphicFramePr>
          <p:nvPr>
            <p:extLst>
              <p:ext uri="{D42A27DB-BD31-4B8C-83A1-F6EECF244321}">
                <p14:modId xmlns:p14="http://schemas.microsoft.com/office/powerpoint/2010/main" val="4082580804"/>
              </p:ext>
            </p:extLst>
          </p:nvPr>
        </p:nvGraphicFramePr>
        <p:xfrm>
          <a:off x="468084" y="1740716"/>
          <a:ext cx="11157859" cy="1796963"/>
        </p:xfrm>
        <a:graphic>
          <a:graphicData uri="http://schemas.openxmlformats.org/drawingml/2006/table">
            <a:tbl>
              <a:tblPr firstRow="1" firstCol="1" bandRow="1">
                <a:tableStyleId>{073A0DAA-6AF3-43AB-8588-CEC1D06C72B9}</a:tableStyleId>
              </a:tblPr>
              <a:tblGrid>
                <a:gridCol w="9338967">
                  <a:extLst>
                    <a:ext uri="{9D8B030D-6E8A-4147-A177-3AD203B41FA5}">
                      <a16:colId xmlns:a16="http://schemas.microsoft.com/office/drawing/2014/main" val="434605937"/>
                    </a:ext>
                  </a:extLst>
                </a:gridCol>
                <a:gridCol w="1818892">
                  <a:extLst>
                    <a:ext uri="{9D8B030D-6E8A-4147-A177-3AD203B41FA5}">
                      <a16:colId xmlns:a16="http://schemas.microsoft.com/office/drawing/2014/main" val="4146579803"/>
                    </a:ext>
                  </a:extLst>
                </a:gridCol>
              </a:tblGrid>
              <a:tr h="444771">
                <a:tc>
                  <a:txBody>
                    <a:bodyPr/>
                    <a:lstStyle/>
                    <a:p>
                      <a:pPr marL="0" marR="0" algn="ctr">
                        <a:lnSpc>
                          <a:spcPct val="107000"/>
                        </a:lnSpc>
                        <a:spcBef>
                          <a:spcPts val="0"/>
                        </a:spcBef>
                        <a:spcAft>
                          <a:spcPts val="0"/>
                        </a:spcAft>
                      </a:pPr>
                      <a:endParaRPr lang="en-US" sz="2400">
                        <a:effectLst/>
                        <a:latin typeface="Times New Roman" panose="02020603050405020304" pitchFamily="18" charset="0"/>
                        <a:ea typeface="DengXian"/>
                      </a:endParaRPr>
                    </a:p>
                  </a:txBody>
                  <a:tcPr marL="68580" marR="68580" marT="0" marB="0"/>
                </a:tc>
                <a:tc>
                  <a:txBody>
                    <a:bodyPr/>
                    <a:lstStyle/>
                    <a:p>
                      <a:pPr marL="0" marR="0" algn="ctr">
                        <a:lnSpc>
                          <a:spcPct val="107000"/>
                        </a:lnSpc>
                        <a:spcBef>
                          <a:spcPts val="0"/>
                        </a:spcBef>
                        <a:spcAft>
                          <a:spcPts val="0"/>
                        </a:spcAft>
                      </a:pPr>
                      <a:r>
                        <a:rPr lang="en-US" sz="2400">
                          <a:effectLst/>
                        </a:rPr>
                        <a:t>Percentage</a:t>
                      </a:r>
                      <a:endParaRPr lang="en-US" sz="2400">
                        <a:effectLst/>
                        <a:latin typeface="Times New Roman" panose="02020603050405020304" pitchFamily="18" charset="0"/>
                        <a:ea typeface="DengXian"/>
                      </a:endParaRPr>
                    </a:p>
                  </a:txBody>
                  <a:tcPr marL="68580" marR="68580" marT="0" marB="0"/>
                </a:tc>
                <a:extLst>
                  <a:ext uri="{0D108BD9-81ED-4DB2-BD59-A6C34878D82A}">
                    <a16:rowId xmlns:a16="http://schemas.microsoft.com/office/drawing/2014/main" val="1538122343"/>
                  </a:ext>
                </a:extLst>
              </a:tr>
              <a:tr h="444771">
                <a:tc>
                  <a:txBody>
                    <a:bodyPr/>
                    <a:lstStyle/>
                    <a:p>
                      <a:pPr marL="0" marR="0" algn="just">
                        <a:lnSpc>
                          <a:spcPct val="107000"/>
                        </a:lnSpc>
                        <a:spcBef>
                          <a:spcPts val="0"/>
                        </a:spcBef>
                        <a:spcAft>
                          <a:spcPts val="0"/>
                        </a:spcAft>
                      </a:pPr>
                      <a:r>
                        <a:rPr lang="en-US" sz="2400" b="0">
                          <a:effectLst/>
                        </a:rPr>
                        <a:t>Favoritism and unfair treatment</a:t>
                      </a:r>
                      <a:endParaRPr lang="en-US" sz="2400" b="0">
                        <a:effectLst/>
                        <a:latin typeface="Times New Roman" panose="02020603050405020304" pitchFamily="18" charset="0"/>
                        <a:ea typeface="DengXian"/>
                      </a:endParaRPr>
                    </a:p>
                  </a:txBody>
                  <a:tcPr marL="68580" marR="68580" marT="0" marB="0"/>
                </a:tc>
                <a:tc>
                  <a:txBody>
                    <a:bodyPr/>
                    <a:lstStyle/>
                    <a:p>
                      <a:pPr marL="0" marR="0" algn="ctr">
                        <a:lnSpc>
                          <a:spcPct val="107000"/>
                        </a:lnSpc>
                        <a:spcBef>
                          <a:spcPts val="0"/>
                        </a:spcBef>
                        <a:spcAft>
                          <a:spcPts val="0"/>
                        </a:spcAft>
                      </a:pPr>
                      <a:r>
                        <a:rPr lang="en-US" sz="2400">
                          <a:effectLst/>
                        </a:rPr>
                        <a:t>27%</a:t>
                      </a:r>
                      <a:endParaRPr lang="en-US" sz="2400">
                        <a:effectLst/>
                        <a:latin typeface="Times New Roman" panose="02020603050405020304" pitchFamily="18" charset="0"/>
                        <a:ea typeface="DengXian"/>
                      </a:endParaRPr>
                    </a:p>
                  </a:txBody>
                  <a:tcPr marL="68580" marR="68580" marT="0" marB="0">
                    <a:solidFill>
                      <a:schemeClr val="bg1">
                        <a:lumMod val="85000"/>
                      </a:schemeClr>
                    </a:solidFill>
                  </a:tcPr>
                </a:tc>
                <a:extLst>
                  <a:ext uri="{0D108BD9-81ED-4DB2-BD59-A6C34878D82A}">
                    <a16:rowId xmlns:a16="http://schemas.microsoft.com/office/drawing/2014/main" val="449169342"/>
                  </a:ext>
                </a:extLst>
              </a:tr>
              <a:tr h="444771">
                <a:tc>
                  <a:txBody>
                    <a:bodyPr/>
                    <a:lstStyle/>
                    <a:p>
                      <a:pPr marL="0" marR="0" algn="just">
                        <a:lnSpc>
                          <a:spcPct val="107000"/>
                        </a:lnSpc>
                        <a:spcBef>
                          <a:spcPts val="0"/>
                        </a:spcBef>
                        <a:spcAft>
                          <a:spcPts val="0"/>
                        </a:spcAft>
                      </a:pPr>
                      <a:r>
                        <a:rPr lang="en-US" sz="2400" b="0">
                          <a:effectLst/>
                        </a:rPr>
                        <a:t>Policy implementation was dependent on supervisor</a:t>
                      </a:r>
                      <a:endParaRPr lang="en-US" sz="2400" b="0">
                        <a:effectLst/>
                        <a:latin typeface="Times New Roman" panose="02020603050405020304" pitchFamily="18" charset="0"/>
                        <a:ea typeface="DengXian"/>
                      </a:endParaRPr>
                    </a:p>
                  </a:txBody>
                  <a:tcPr marL="68580" marR="68580" marT="0" marB="0"/>
                </a:tc>
                <a:tc>
                  <a:txBody>
                    <a:bodyPr/>
                    <a:lstStyle/>
                    <a:p>
                      <a:pPr marL="0" marR="0" algn="ctr">
                        <a:lnSpc>
                          <a:spcPct val="107000"/>
                        </a:lnSpc>
                        <a:spcBef>
                          <a:spcPts val="0"/>
                        </a:spcBef>
                        <a:spcAft>
                          <a:spcPts val="0"/>
                        </a:spcAft>
                      </a:pPr>
                      <a:r>
                        <a:rPr lang="en-US" sz="2400">
                          <a:effectLst/>
                        </a:rPr>
                        <a:t>31%</a:t>
                      </a:r>
                      <a:endParaRPr lang="en-US" sz="2400">
                        <a:effectLst/>
                        <a:latin typeface="Times New Roman" panose="02020603050405020304" pitchFamily="18" charset="0"/>
                        <a:ea typeface="DengXian"/>
                      </a:endParaRPr>
                    </a:p>
                  </a:txBody>
                  <a:tcPr marL="68580" marR="68580" marT="0" marB="0">
                    <a:solidFill>
                      <a:schemeClr val="bg1">
                        <a:lumMod val="85000"/>
                      </a:schemeClr>
                    </a:solidFill>
                  </a:tcPr>
                </a:tc>
                <a:extLst>
                  <a:ext uri="{0D108BD9-81ED-4DB2-BD59-A6C34878D82A}">
                    <a16:rowId xmlns:a16="http://schemas.microsoft.com/office/drawing/2014/main" val="1322827132"/>
                  </a:ext>
                </a:extLst>
              </a:tr>
              <a:tr h="462650">
                <a:tc>
                  <a:txBody>
                    <a:bodyPr/>
                    <a:lstStyle/>
                    <a:p>
                      <a:pPr marL="0" marR="0" algn="just">
                        <a:lnSpc>
                          <a:spcPct val="107000"/>
                        </a:lnSpc>
                        <a:spcBef>
                          <a:spcPts val="0"/>
                        </a:spcBef>
                        <a:spcAft>
                          <a:spcPts val="0"/>
                        </a:spcAft>
                      </a:pPr>
                      <a:r>
                        <a:rPr lang="en-US" sz="2400" b="0" dirty="0">
                          <a:effectLst/>
                        </a:rPr>
                        <a:t>Some groups were treated </a:t>
                      </a:r>
                      <a:r>
                        <a:rPr lang="en-US" sz="2400" b="0" dirty="0" smtClean="0">
                          <a:effectLst/>
                        </a:rPr>
                        <a:t>differently </a:t>
                      </a:r>
                      <a:r>
                        <a:rPr lang="en-US" sz="2400" b="0" dirty="0">
                          <a:effectLst/>
                        </a:rPr>
                        <a:t>or discriminated against</a:t>
                      </a:r>
                      <a:endParaRPr lang="en-US" sz="2400" b="0" dirty="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dirty="0">
                          <a:effectLst/>
                        </a:rPr>
                        <a:t>42%</a:t>
                      </a:r>
                      <a:endParaRPr lang="en-US" sz="2400" dirty="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236472565"/>
                  </a:ext>
                </a:extLst>
              </a:tr>
            </a:tbl>
          </a:graphicData>
        </a:graphic>
      </p:graphicFrame>
    </p:spTree>
    <p:extLst>
      <p:ext uri="{BB962C8B-B14F-4D97-AF65-F5344CB8AC3E}">
        <p14:creationId xmlns:p14="http://schemas.microsoft.com/office/powerpoint/2010/main" val="1689172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black">
          <a:xfrm>
            <a:off x="468084" y="524413"/>
            <a:ext cx="9637817"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Why the practices were unfair?</a:t>
            </a:r>
          </a:p>
        </p:txBody>
      </p:sp>
      <p:sp>
        <p:nvSpPr>
          <p:cNvPr id="3" name="TextBox 2"/>
          <p:cNvSpPr txBox="1"/>
          <p:nvPr/>
        </p:nvSpPr>
        <p:spPr>
          <a:xfrm>
            <a:off x="1360967" y="1690577"/>
            <a:ext cx="9282224" cy="3539430"/>
          </a:xfrm>
          <a:prstGeom prst="rect">
            <a:avLst/>
          </a:prstGeom>
          <a:noFill/>
        </p:spPr>
        <p:txBody>
          <a:bodyPr wrap="square" rtlCol="0">
            <a:spAutoFit/>
          </a:bodyPr>
          <a:lstStyle/>
          <a:p>
            <a:r>
              <a:rPr lang="en-US" sz="2800" i="1" dirty="0" smtClean="0"/>
              <a:t>“I know that there was a woman who had a child before me in the unit.  She couldn’t make a decision on whether she wanted to come back after she had her child. She came back after for a short time, but then decided to leave. This seemed to set the tone for how I was treated… my supervisor, I think she thought all moms would be like the example she had seen. So, this first mom was allowed to come back part-time. I was never given this chance – even though (as my boss says) I ‘begged for it’.”</a:t>
            </a:r>
            <a:endParaRPr lang="en-US" sz="2800" i="1" dirty="0"/>
          </a:p>
        </p:txBody>
      </p:sp>
    </p:spTree>
    <p:extLst>
      <p:ext uri="{BB962C8B-B14F-4D97-AF65-F5344CB8AC3E}">
        <p14:creationId xmlns:p14="http://schemas.microsoft.com/office/powerpoint/2010/main" val="4154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086" y="1723759"/>
            <a:ext cx="11193483" cy="4330046"/>
          </a:xfrm>
        </p:spPr>
        <p:txBody>
          <a:bodyPr>
            <a:noAutofit/>
          </a:bodyPr>
          <a:lstStyle/>
          <a:p>
            <a:pPr>
              <a:lnSpc>
                <a:spcPct val="120000"/>
              </a:lnSpc>
            </a:pPr>
            <a:r>
              <a:rPr lang="en-US" sz="2800" b="1" dirty="0" smtClean="0">
                <a:latin typeface="Microsoft YaHei" panose="020B0503020204020204" pitchFamily="34" charset="-122"/>
                <a:ea typeface="Microsoft YaHei" panose="020B0503020204020204" pitchFamily="34" charset="-122"/>
              </a:rPr>
              <a:t>Perceived </a:t>
            </a:r>
            <a:r>
              <a:rPr lang="en-US" sz="2800" b="1" dirty="0">
                <a:latin typeface="Microsoft YaHei" panose="020B0503020204020204" pitchFamily="34" charset="-122"/>
                <a:ea typeface="Microsoft YaHei" panose="020B0503020204020204" pitchFamily="34" charset="-122"/>
              </a:rPr>
              <a:t>Career Pressure</a:t>
            </a:r>
            <a:r>
              <a:rPr lang="en-US" sz="2800" dirty="0">
                <a:latin typeface="Microsoft YaHei" panose="020B0503020204020204" pitchFamily="34" charset="-122"/>
                <a:ea typeface="Microsoft YaHei" panose="020B0503020204020204" pitchFamily="34" charset="-122"/>
              </a:rPr>
              <a:t>: "The career pressures I experience here have caused me to miss many important events in my family and personal life</a:t>
            </a:r>
            <a:r>
              <a:rPr lang="en-US" sz="2800" dirty="0" smtClean="0">
                <a:latin typeface="Microsoft YaHei" panose="020B0503020204020204" pitchFamily="34" charset="-122"/>
                <a:ea typeface="Microsoft YaHei" panose="020B0503020204020204" pitchFamily="34" charset="-122"/>
              </a:rPr>
              <a:t>."</a:t>
            </a:r>
            <a:endParaRPr lang="en-US" sz="2800" dirty="0">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bwMode="black">
          <a:xfrm>
            <a:off x="468086" y="524413"/>
            <a:ext cx="5303322"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a:t>Climate Measures</a:t>
            </a:r>
          </a:p>
        </p:txBody>
      </p:sp>
    </p:spTree>
    <p:extLst>
      <p:ext uri="{BB962C8B-B14F-4D97-AF65-F5344CB8AC3E}">
        <p14:creationId xmlns:p14="http://schemas.microsoft.com/office/powerpoint/2010/main" val="2698763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67775" y="493776"/>
            <a:ext cx="8171753" cy="8503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2800" b="1"/>
          </a:p>
        </p:txBody>
      </p:sp>
      <p:graphicFrame>
        <p:nvGraphicFramePr>
          <p:cNvPr id="8" name="Chart 7"/>
          <p:cNvGraphicFramePr/>
          <p:nvPr>
            <p:extLst>
              <p:ext uri="{D42A27DB-BD31-4B8C-83A1-F6EECF244321}">
                <p14:modId xmlns:p14="http://schemas.microsoft.com/office/powerpoint/2010/main" val="1169436283"/>
              </p:ext>
            </p:extLst>
          </p:nvPr>
        </p:nvGraphicFramePr>
        <p:xfrm>
          <a:off x="3276705" y="1627275"/>
          <a:ext cx="5153892" cy="491638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txBox="1">
            <a:spLocks/>
          </p:cNvSpPr>
          <p:nvPr/>
        </p:nvSpPr>
        <p:spPr bwMode="black">
          <a:xfrm>
            <a:off x="468084" y="524413"/>
            <a:ext cx="7037121"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Perceived Career Pressures</a:t>
            </a:r>
          </a:p>
        </p:txBody>
      </p:sp>
      <p:sp>
        <p:nvSpPr>
          <p:cNvPr id="10" name="Rectangular Callout 9"/>
          <p:cNvSpPr/>
          <p:nvPr/>
        </p:nvSpPr>
        <p:spPr>
          <a:xfrm>
            <a:off x="361205" y="1344167"/>
            <a:ext cx="11466617" cy="2871573"/>
          </a:xfrm>
          <a:prstGeom prst="wedgeRectCallout">
            <a:avLst>
              <a:gd name="adj1" fmla="val -947"/>
              <a:gd name="adj2" fmla="val 68487"/>
            </a:avLst>
          </a:prstGeom>
          <a:solidFill>
            <a:srgbClr val="B9D3E5"/>
          </a:solidFill>
          <a:ln>
            <a:solidFill>
              <a:srgbClr val="B9D3E5"/>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solidFill>
                  <a:schemeClr val="accent6">
                    <a:lumMod val="50000"/>
                  </a:schemeClr>
                </a:solidFill>
              </a:rPr>
              <a:t>Faculty Member </a:t>
            </a:r>
            <a:r>
              <a:rPr lang="en-US" sz="3200" b="1" dirty="0">
                <a:solidFill>
                  <a:schemeClr val="accent6">
                    <a:lumMod val="50000"/>
                  </a:schemeClr>
                </a:solidFill>
              </a:rPr>
              <a:t>&gt;</a:t>
            </a:r>
            <a:r>
              <a:rPr lang="en-US" sz="3200" dirty="0">
                <a:solidFill>
                  <a:schemeClr val="accent6">
                    <a:lumMod val="50000"/>
                  </a:schemeClr>
                </a:solidFill>
              </a:rPr>
              <a:t> Staff  </a:t>
            </a:r>
            <a:r>
              <a:rPr lang="en-US" sz="3600" b="1" dirty="0">
                <a:solidFill>
                  <a:schemeClr val="accent6">
                    <a:lumMod val="50000"/>
                  </a:schemeClr>
                </a:solidFill>
              </a:rPr>
              <a:t>(9%)</a:t>
            </a:r>
          </a:p>
          <a:p>
            <a:endParaRPr lang="en-US" sz="1200" dirty="0">
              <a:solidFill>
                <a:schemeClr val="accent6">
                  <a:lumMod val="50000"/>
                </a:schemeClr>
              </a:solidFill>
            </a:endParaRPr>
          </a:p>
          <a:p>
            <a:r>
              <a:rPr lang="en-US" sz="3200" dirty="0" smtClean="0">
                <a:solidFill>
                  <a:schemeClr val="accent6">
                    <a:lumMod val="50000"/>
                  </a:schemeClr>
                </a:solidFill>
              </a:rPr>
              <a:t>Tenure-Track </a:t>
            </a:r>
            <a:r>
              <a:rPr lang="en-US" sz="3200" b="1" dirty="0">
                <a:solidFill>
                  <a:schemeClr val="accent6">
                    <a:lumMod val="50000"/>
                  </a:schemeClr>
                </a:solidFill>
              </a:rPr>
              <a:t>&gt; </a:t>
            </a:r>
            <a:r>
              <a:rPr lang="en-US" sz="3200" dirty="0">
                <a:solidFill>
                  <a:schemeClr val="accent6">
                    <a:lumMod val="50000"/>
                  </a:schemeClr>
                </a:solidFill>
              </a:rPr>
              <a:t>Non-Tenure </a:t>
            </a:r>
            <a:r>
              <a:rPr lang="en-US" sz="3200" dirty="0" smtClean="0">
                <a:solidFill>
                  <a:schemeClr val="accent6">
                    <a:lumMod val="50000"/>
                  </a:schemeClr>
                </a:solidFill>
              </a:rPr>
              <a:t>Track </a:t>
            </a:r>
            <a:r>
              <a:rPr lang="en-US" sz="3600" b="1" dirty="0" smtClean="0">
                <a:solidFill>
                  <a:schemeClr val="accent6">
                    <a:lumMod val="50000"/>
                  </a:schemeClr>
                </a:solidFill>
              </a:rPr>
              <a:t>(17</a:t>
            </a:r>
            <a:r>
              <a:rPr lang="en-US" sz="3600" b="1" dirty="0">
                <a:solidFill>
                  <a:schemeClr val="accent6">
                    <a:lumMod val="50000"/>
                  </a:schemeClr>
                </a:solidFill>
              </a:rPr>
              <a:t>%)</a:t>
            </a:r>
          </a:p>
          <a:p>
            <a:endParaRPr lang="en-US" sz="1200" dirty="0">
              <a:solidFill>
                <a:schemeClr val="accent6">
                  <a:lumMod val="50000"/>
                </a:schemeClr>
              </a:solidFill>
            </a:endParaRPr>
          </a:p>
          <a:p>
            <a:r>
              <a:rPr lang="en-US" sz="3200" dirty="0">
                <a:solidFill>
                  <a:schemeClr val="accent6">
                    <a:lumMod val="50000"/>
                  </a:schemeClr>
                </a:solidFill>
              </a:rPr>
              <a:t>Colleges &amp; Health Care Units </a:t>
            </a:r>
            <a:r>
              <a:rPr lang="en-US" sz="3200" b="1" dirty="0">
                <a:solidFill>
                  <a:schemeClr val="accent6">
                    <a:lumMod val="50000"/>
                  </a:schemeClr>
                </a:solidFill>
              </a:rPr>
              <a:t>&gt; </a:t>
            </a:r>
            <a:r>
              <a:rPr lang="en-US" sz="3200" dirty="0">
                <a:solidFill>
                  <a:schemeClr val="accent6">
                    <a:lumMod val="50000"/>
                  </a:schemeClr>
                </a:solidFill>
              </a:rPr>
              <a:t>Central Administration </a:t>
            </a:r>
            <a:r>
              <a:rPr lang="en-US" sz="3600" b="1" dirty="0">
                <a:solidFill>
                  <a:schemeClr val="accent6">
                    <a:lumMod val="50000"/>
                  </a:schemeClr>
                </a:solidFill>
              </a:rPr>
              <a:t>(9</a:t>
            </a:r>
            <a:r>
              <a:rPr lang="en-US" sz="3600" b="1" dirty="0" smtClean="0">
                <a:solidFill>
                  <a:schemeClr val="accent6">
                    <a:lumMod val="50000"/>
                  </a:schemeClr>
                </a:solidFill>
              </a:rPr>
              <a:t>%</a:t>
            </a:r>
            <a:r>
              <a:rPr lang="en-US" sz="3200" dirty="0" smtClean="0">
                <a:solidFill>
                  <a:schemeClr val="accent6">
                    <a:lumMod val="50000"/>
                  </a:schemeClr>
                </a:solidFill>
              </a:rPr>
              <a:t>&amp;</a:t>
            </a:r>
            <a:r>
              <a:rPr lang="en-US" sz="3600" b="1" dirty="0">
                <a:solidFill>
                  <a:schemeClr val="accent6">
                    <a:lumMod val="50000"/>
                  </a:schemeClr>
                </a:solidFill>
              </a:rPr>
              <a:t>15%)</a:t>
            </a:r>
          </a:p>
          <a:p>
            <a:endParaRPr lang="en-US" sz="1200" dirty="0">
              <a:solidFill>
                <a:schemeClr val="accent6">
                  <a:lumMod val="50000"/>
                </a:schemeClr>
              </a:solidFill>
            </a:endParaRPr>
          </a:p>
          <a:p>
            <a:r>
              <a:rPr lang="en-US" sz="3200" dirty="0">
                <a:solidFill>
                  <a:schemeClr val="accent6">
                    <a:lumMod val="50000"/>
                  </a:schemeClr>
                </a:solidFill>
              </a:rPr>
              <a:t>Colleges &amp; Health Care Units </a:t>
            </a:r>
            <a:r>
              <a:rPr lang="en-US" sz="3200" b="1" dirty="0">
                <a:solidFill>
                  <a:schemeClr val="accent6">
                    <a:lumMod val="50000"/>
                  </a:schemeClr>
                </a:solidFill>
              </a:rPr>
              <a:t>&gt; </a:t>
            </a:r>
            <a:r>
              <a:rPr lang="en-US" sz="3200" dirty="0">
                <a:solidFill>
                  <a:schemeClr val="accent6">
                    <a:lumMod val="50000"/>
                  </a:schemeClr>
                </a:solidFill>
              </a:rPr>
              <a:t>Auxiliary </a:t>
            </a:r>
            <a:r>
              <a:rPr lang="en-US" sz="3600" b="1" dirty="0">
                <a:solidFill>
                  <a:schemeClr val="accent6">
                    <a:lumMod val="50000"/>
                  </a:schemeClr>
                </a:solidFill>
              </a:rPr>
              <a:t>(5</a:t>
            </a:r>
            <a:r>
              <a:rPr lang="en-US" sz="3600" b="1" dirty="0" smtClean="0">
                <a:solidFill>
                  <a:schemeClr val="accent6">
                    <a:lumMod val="50000"/>
                  </a:schemeClr>
                </a:solidFill>
              </a:rPr>
              <a:t>% </a:t>
            </a:r>
            <a:r>
              <a:rPr lang="en-US" sz="3200" dirty="0" smtClean="0">
                <a:solidFill>
                  <a:schemeClr val="accent6">
                    <a:lumMod val="50000"/>
                  </a:schemeClr>
                </a:solidFill>
              </a:rPr>
              <a:t>&amp; </a:t>
            </a:r>
            <a:r>
              <a:rPr lang="en-US" sz="3600" b="1" dirty="0" smtClean="0">
                <a:solidFill>
                  <a:schemeClr val="accent6">
                    <a:lumMod val="50000"/>
                  </a:schemeClr>
                </a:solidFill>
              </a:rPr>
              <a:t>11</a:t>
            </a:r>
            <a:r>
              <a:rPr lang="en-US" sz="3600" b="1" dirty="0">
                <a:solidFill>
                  <a:schemeClr val="accent6">
                    <a:lumMod val="50000"/>
                  </a:schemeClr>
                </a:solidFill>
              </a:rPr>
              <a:t>%)</a:t>
            </a:r>
          </a:p>
        </p:txBody>
      </p:sp>
    </p:spTree>
    <p:extLst>
      <p:ext uri="{BB962C8B-B14F-4D97-AF65-F5344CB8AC3E}">
        <p14:creationId xmlns:p14="http://schemas.microsoft.com/office/powerpoint/2010/main" val="162802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086" y="1723759"/>
            <a:ext cx="11193483" cy="4330046"/>
          </a:xfrm>
        </p:spPr>
        <p:txBody>
          <a:bodyPr>
            <a:noAutofit/>
          </a:bodyPr>
          <a:lstStyle/>
          <a:p>
            <a:pPr>
              <a:lnSpc>
                <a:spcPct val="120000"/>
              </a:lnSpc>
            </a:pPr>
            <a:r>
              <a:rPr lang="en-US" sz="2800" b="1" dirty="0" smtClean="0">
                <a:latin typeface="Microsoft YaHei" panose="020B0503020204020204" pitchFamily="34" charset="-122"/>
                <a:ea typeface="Microsoft YaHei" panose="020B0503020204020204" pitchFamily="34" charset="-122"/>
              </a:rPr>
              <a:t>Policy </a:t>
            </a:r>
            <a:r>
              <a:rPr lang="en-US" sz="2800" b="1" dirty="0">
                <a:latin typeface="Microsoft YaHei" panose="020B0503020204020204" pitchFamily="34" charset="-122"/>
                <a:ea typeface="Microsoft YaHei" panose="020B0503020204020204" pitchFamily="34" charset="-122"/>
              </a:rPr>
              <a:t>Influence on Recruitment</a:t>
            </a:r>
            <a:r>
              <a:rPr lang="en-US" sz="2800" dirty="0">
                <a:latin typeface="Microsoft YaHei" panose="020B0503020204020204" pitchFamily="34" charset="-122"/>
                <a:ea typeface="Microsoft YaHei" panose="020B0503020204020204" pitchFamily="34" charset="-122"/>
              </a:rPr>
              <a:t>: "To what extent did your college's policies or department's practices around parental leave affect your retention in your department or unit</a:t>
            </a:r>
            <a:r>
              <a:rPr lang="en-US" sz="2800" dirty="0" smtClean="0">
                <a:latin typeface="Microsoft YaHei" panose="020B0503020204020204" pitchFamily="34" charset="-122"/>
                <a:ea typeface="Microsoft YaHei" panose="020B0503020204020204" pitchFamily="34" charset="-122"/>
              </a:rPr>
              <a:t>?“</a:t>
            </a:r>
          </a:p>
          <a:p>
            <a:pPr>
              <a:lnSpc>
                <a:spcPct val="120000"/>
              </a:lnSpc>
            </a:pPr>
            <a:endParaRPr lang="en-US" sz="2800" dirty="0">
              <a:latin typeface="Microsoft YaHei" panose="020B0503020204020204" pitchFamily="34" charset="-122"/>
              <a:ea typeface="Microsoft YaHei" panose="020B0503020204020204" pitchFamily="34" charset="-122"/>
            </a:endParaRPr>
          </a:p>
          <a:p>
            <a:pPr>
              <a:lnSpc>
                <a:spcPct val="120000"/>
              </a:lnSpc>
            </a:pPr>
            <a:r>
              <a:rPr lang="en-US" sz="2800" b="1" dirty="0">
                <a:latin typeface="Microsoft YaHei" panose="020B0503020204020204" pitchFamily="34" charset="-122"/>
                <a:ea typeface="Microsoft YaHei" panose="020B0503020204020204" pitchFamily="34" charset="-122"/>
              </a:rPr>
              <a:t>Policy Influence on Retention</a:t>
            </a:r>
            <a:r>
              <a:rPr lang="en-US" sz="2800" dirty="0">
                <a:latin typeface="Microsoft YaHei" panose="020B0503020204020204" pitchFamily="34" charset="-122"/>
                <a:ea typeface="Microsoft YaHei" panose="020B0503020204020204" pitchFamily="34" charset="-122"/>
              </a:rPr>
              <a:t>: "To what extent did your college's policies or department's practices around parental leave affect your retention in your department or unit?"</a:t>
            </a:r>
          </a:p>
        </p:txBody>
      </p:sp>
      <p:sp>
        <p:nvSpPr>
          <p:cNvPr id="7" name="Title 1"/>
          <p:cNvSpPr txBox="1">
            <a:spLocks/>
          </p:cNvSpPr>
          <p:nvPr/>
        </p:nvSpPr>
        <p:spPr bwMode="black">
          <a:xfrm>
            <a:off x="468086" y="524413"/>
            <a:ext cx="5303322"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a:t>Climate Measures</a:t>
            </a:r>
          </a:p>
        </p:txBody>
      </p:sp>
    </p:spTree>
    <p:extLst>
      <p:ext uri="{BB962C8B-B14F-4D97-AF65-F5344CB8AC3E}">
        <p14:creationId xmlns:p14="http://schemas.microsoft.com/office/powerpoint/2010/main" val="4227196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67775" y="493776"/>
            <a:ext cx="8171753" cy="8503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2800" b="1"/>
          </a:p>
        </p:txBody>
      </p:sp>
      <p:sp>
        <p:nvSpPr>
          <p:cNvPr id="8" name="Title 1"/>
          <p:cNvSpPr txBox="1">
            <a:spLocks/>
          </p:cNvSpPr>
          <p:nvPr/>
        </p:nvSpPr>
        <p:spPr bwMode="black">
          <a:xfrm>
            <a:off x="468084" y="524413"/>
            <a:ext cx="9887199"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b="1"/>
              <a:t>Influence on Career </a:t>
            </a:r>
            <a:r>
              <a:rPr lang="en-US" sz="1800" b="1"/>
              <a:t>(recruitment &amp; retention)</a:t>
            </a:r>
          </a:p>
        </p:txBody>
      </p:sp>
      <p:graphicFrame>
        <p:nvGraphicFramePr>
          <p:cNvPr id="9" name="Chart 8"/>
          <p:cNvGraphicFramePr/>
          <p:nvPr>
            <p:extLst>
              <p:ext uri="{D42A27DB-BD31-4B8C-83A1-F6EECF244321}">
                <p14:modId xmlns:p14="http://schemas.microsoft.com/office/powerpoint/2010/main" val="321497183"/>
              </p:ext>
            </p:extLst>
          </p:nvPr>
        </p:nvGraphicFramePr>
        <p:xfrm>
          <a:off x="1992886" y="1567899"/>
          <a:ext cx="7663541" cy="491638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ular Callout 9"/>
          <p:cNvSpPr/>
          <p:nvPr/>
        </p:nvSpPr>
        <p:spPr>
          <a:xfrm>
            <a:off x="1383285" y="1537262"/>
            <a:ext cx="7653837" cy="2250966"/>
          </a:xfrm>
          <a:prstGeom prst="wedgeRectCallout">
            <a:avLst>
              <a:gd name="adj1" fmla="val -20965"/>
              <a:gd name="adj2" fmla="val 62555"/>
            </a:avLst>
          </a:prstGeom>
          <a:solidFill>
            <a:srgbClr val="B9D3E5"/>
          </a:solidFill>
          <a:ln>
            <a:solidFill>
              <a:srgbClr val="B9D3E5"/>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solidFill>
                  <a:schemeClr val="accent6">
                    <a:lumMod val="50000"/>
                  </a:schemeClr>
                </a:solidFill>
              </a:rPr>
              <a:t>Men </a:t>
            </a:r>
            <a:r>
              <a:rPr lang="en-US" sz="3200" b="1" dirty="0">
                <a:solidFill>
                  <a:schemeClr val="accent6">
                    <a:lumMod val="50000"/>
                  </a:schemeClr>
                </a:solidFill>
              </a:rPr>
              <a:t>&gt;</a:t>
            </a:r>
            <a:r>
              <a:rPr lang="en-US" sz="3200" dirty="0">
                <a:solidFill>
                  <a:schemeClr val="accent6">
                    <a:lumMod val="50000"/>
                  </a:schemeClr>
                </a:solidFill>
              </a:rPr>
              <a:t> Women  </a:t>
            </a:r>
            <a:r>
              <a:rPr lang="en-US" sz="3600" b="1" dirty="0">
                <a:solidFill>
                  <a:schemeClr val="accent6">
                    <a:lumMod val="50000"/>
                  </a:schemeClr>
                </a:solidFill>
              </a:rPr>
              <a:t>(4%)</a:t>
            </a:r>
          </a:p>
          <a:p>
            <a:endParaRPr lang="en-US" sz="1200" dirty="0">
              <a:solidFill>
                <a:schemeClr val="accent6">
                  <a:lumMod val="50000"/>
                </a:schemeClr>
              </a:solidFill>
            </a:endParaRPr>
          </a:p>
          <a:p>
            <a:r>
              <a:rPr lang="en-US" sz="3200" dirty="0">
                <a:solidFill>
                  <a:schemeClr val="accent6">
                    <a:lumMod val="50000"/>
                  </a:schemeClr>
                </a:solidFill>
              </a:rPr>
              <a:t>White </a:t>
            </a:r>
            <a:r>
              <a:rPr lang="en-US" sz="3200" b="1" dirty="0">
                <a:solidFill>
                  <a:schemeClr val="accent6">
                    <a:lumMod val="50000"/>
                  </a:schemeClr>
                </a:solidFill>
              </a:rPr>
              <a:t>&gt; </a:t>
            </a:r>
            <a:r>
              <a:rPr lang="en-US" sz="3200" dirty="0" smtClean="0">
                <a:solidFill>
                  <a:schemeClr val="accent6">
                    <a:lumMod val="50000"/>
                  </a:schemeClr>
                </a:solidFill>
              </a:rPr>
              <a:t>Non-White </a:t>
            </a:r>
            <a:r>
              <a:rPr lang="en-US" sz="3600" b="1" dirty="0">
                <a:solidFill>
                  <a:schemeClr val="accent6">
                    <a:lumMod val="50000"/>
                  </a:schemeClr>
                </a:solidFill>
              </a:rPr>
              <a:t>(16%)</a:t>
            </a:r>
          </a:p>
          <a:p>
            <a:endParaRPr lang="en-US" sz="1200" dirty="0">
              <a:solidFill>
                <a:schemeClr val="accent6">
                  <a:lumMod val="50000"/>
                </a:schemeClr>
              </a:solidFill>
            </a:endParaRPr>
          </a:p>
          <a:p>
            <a:r>
              <a:rPr lang="en-US" sz="3200" dirty="0" smtClean="0">
                <a:solidFill>
                  <a:schemeClr val="accent6">
                    <a:lumMod val="50000"/>
                  </a:schemeClr>
                </a:solidFill>
              </a:rPr>
              <a:t>Non-Parent </a:t>
            </a:r>
            <a:r>
              <a:rPr lang="en-US" sz="3200" b="1" dirty="0">
                <a:solidFill>
                  <a:schemeClr val="accent6">
                    <a:lumMod val="50000"/>
                  </a:schemeClr>
                </a:solidFill>
              </a:rPr>
              <a:t>&gt; </a:t>
            </a:r>
            <a:r>
              <a:rPr lang="en-US" sz="3200" dirty="0" smtClean="0">
                <a:solidFill>
                  <a:schemeClr val="accent6">
                    <a:lumMod val="50000"/>
                  </a:schemeClr>
                </a:solidFill>
              </a:rPr>
              <a:t>Parent </a:t>
            </a:r>
            <a:r>
              <a:rPr lang="en-US" sz="3600" b="1" dirty="0">
                <a:solidFill>
                  <a:schemeClr val="accent6">
                    <a:lumMod val="50000"/>
                  </a:schemeClr>
                </a:solidFill>
              </a:rPr>
              <a:t>(7%)</a:t>
            </a:r>
          </a:p>
        </p:txBody>
      </p:sp>
      <p:sp>
        <p:nvSpPr>
          <p:cNvPr id="11" name="Rectangular Callout 10"/>
          <p:cNvSpPr/>
          <p:nvPr/>
        </p:nvSpPr>
        <p:spPr>
          <a:xfrm>
            <a:off x="2612191" y="819397"/>
            <a:ext cx="7653837" cy="2968831"/>
          </a:xfrm>
          <a:prstGeom prst="wedgeRectCallout">
            <a:avLst>
              <a:gd name="adj1" fmla="val 16272"/>
              <a:gd name="adj2" fmla="val 61483"/>
            </a:avLst>
          </a:prstGeom>
          <a:solidFill>
            <a:srgbClr val="B9D3E5"/>
          </a:solidFill>
          <a:ln>
            <a:solidFill>
              <a:srgbClr val="B9D3E5"/>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solidFill>
                  <a:schemeClr val="accent6">
                    <a:lumMod val="50000"/>
                  </a:schemeClr>
                </a:solidFill>
              </a:rPr>
              <a:t>Faculty Member </a:t>
            </a:r>
            <a:r>
              <a:rPr lang="en-US" sz="3200" b="1" dirty="0">
                <a:solidFill>
                  <a:schemeClr val="accent6">
                    <a:lumMod val="50000"/>
                  </a:schemeClr>
                </a:solidFill>
              </a:rPr>
              <a:t>&gt;</a:t>
            </a:r>
            <a:r>
              <a:rPr lang="en-US" sz="3200" dirty="0">
                <a:solidFill>
                  <a:schemeClr val="accent6">
                    <a:lumMod val="50000"/>
                  </a:schemeClr>
                </a:solidFill>
              </a:rPr>
              <a:t> Staff </a:t>
            </a:r>
            <a:r>
              <a:rPr lang="en-US" sz="3600" b="1" dirty="0">
                <a:solidFill>
                  <a:schemeClr val="accent6">
                    <a:lumMod val="50000"/>
                  </a:schemeClr>
                </a:solidFill>
              </a:rPr>
              <a:t>(4%)</a:t>
            </a:r>
          </a:p>
          <a:p>
            <a:endParaRPr lang="en-US" sz="1200" dirty="0">
              <a:solidFill>
                <a:schemeClr val="accent6">
                  <a:lumMod val="50000"/>
                </a:schemeClr>
              </a:solidFill>
            </a:endParaRPr>
          </a:p>
          <a:p>
            <a:r>
              <a:rPr lang="en-US" sz="3200" dirty="0">
                <a:solidFill>
                  <a:schemeClr val="accent6">
                    <a:lumMod val="50000"/>
                  </a:schemeClr>
                </a:solidFill>
              </a:rPr>
              <a:t>Men </a:t>
            </a:r>
            <a:r>
              <a:rPr lang="en-US" sz="3200" b="1" dirty="0">
                <a:solidFill>
                  <a:schemeClr val="accent6">
                    <a:lumMod val="50000"/>
                  </a:schemeClr>
                </a:solidFill>
              </a:rPr>
              <a:t>&gt;</a:t>
            </a:r>
            <a:r>
              <a:rPr lang="en-US" sz="3200" dirty="0">
                <a:solidFill>
                  <a:schemeClr val="accent6">
                    <a:lumMod val="50000"/>
                  </a:schemeClr>
                </a:solidFill>
              </a:rPr>
              <a:t> Women  </a:t>
            </a:r>
            <a:r>
              <a:rPr lang="en-US" sz="3600" b="1" dirty="0">
                <a:solidFill>
                  <a:schemeClr val="accent6">
                    <a:lumMod val="50000"/>
                  </a:schemeClr>
                </a:solidFill>
              </a:rPr>
              <a:t>(9%)</a:t>
            </a:r>
          </a:p>
          <a:p>
            <a:endParaRPr lang="en-US" sz="1200" dirty="0">
              <a:solidFill>
                <a:schemeClr val="accent6">
                  <a:lumMod val="50000"/>
                </a:schemeClr>
              </a:solidFill>
            </a:endParaRPr>
          </a:p>
          <a:p>
            <a:r>
              <a:rPr lang="en-US" sz="3200" dirty="0">
                <a:solidFill>
                  <a:schemeClr val="accent6">
                    <a:lumMod val="50000"/>
                  </a:schemeClr>
                </a:solidFill>
              </a:rPr>
              <a:t>White </a:t>
            </a:r>
            <a:r>
              <a:rPr lang="en-US" sz="3200" b="1" dirty="0">
                <a:solidFill>
                  <a:schemeClr val="accent6">
                    <a:lumMod val="50000"/>
                  </a:schemeClr>
                </a:solidFill>
              </a:rPr>
              <a:t>&gt; </a:t>
            </a:r>
            <a:r>
              <a:rPr lang="en-US" sz="3200" dirty="0" smtClean="0">
                <a:solidFill>
                  <a:schemeClr val="accent6">
                    <a:lumMod val="50000"/>
                  </a:schemeClr>
                </a:solidFill>
              </a:rPr>
              <a:t>Non-White </a:t>
            </a:r>
            <a:r>
              <a:rPr lang="en-US" sz="3600" b="1" dirty="0">
                <a:solidFill>
                  <a:schemeClr val="accent6">
                    <a:lumMod val="50000"/>
                  </a:schemeClr>
                </a:solidFill>
              </a:rPr>
              <a:t>(8%)</a:t>
            </a:r>
          </a:p>
          <a:p>
            <a:endParaRPr lang="en-US" sz="1200" dirty="0">
              <a:solidFill>
                <a:schemeClr val="accent6">
                  <a:lumMod val="50000"/>
                </a:schemeClr>
              </a:solidFill>
            </a:endParaRPr>
          </a:p>
          <a:p>
            <a:r>
              <a:rPr lang="en-US" sz="3200" dirty="0" smtClean="0">
                <a:solidFill>
                  <a:schemeClr val="accent6">
                    <a:lumMod val="50000"/>
                  </a:schemeClr>
                </a:solidFill>
              </a:rPr>
              <a:t>Non-Parent </a:t>
            </a:r>
            <a:r>
              <a:rPr lang="en-US" sz="3200" b="1" dirty="0">
                <a:solidFill>
                  <a:schemeClr val="accent6">
                    <a:lumMod val="50000"/>
                  </a:schemeClr>
                </a:solidFill>
              </a:rPr>
              <a:t>&gt; </a:t>
            </a:r>
            <a:r>
              <a:rPr lang="en-US" sz="3200" dirty="0" smtClean="0">
                <a:solidFill>
                  <a:schemeClr val="accent6">
                    <a:lumMod val="50000"/>
                  </a:schemeClr>
                </a:solidFill>
              </a:rPr>
              <a:t>Parent </a:t>
            </a:r>
            <a:r>
              <a:rPr lang="en-US" sz="3600" b="1" dirty="0">
                <a:solidFill>
                  <a:schemeClr val="accent6">
                    <a:lumMod val="50000"/>
                  </a:schemeClr>
                </a:solidFill>
              </a:rPr>
              <a:t>(14%)</a:t>
            </a:r>
          </a:p>
        </p:txBody>
      </p:sp>
    </p:spTree>
    <p:extLst>
      <p:ext uri="{BB962C8B-B14F-4D97-AF65-F5344CB8AC3E}">
        <p14:creationId xmlns:p14="http://schemas.microsoft.com/office/powerpoint/2010/main" val="32402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410" y="1974739"/>
            <a:ext cx="11121082" cy="4663322"/>
          </a:xfrm>
        </p:spPr>
        <p:txBody>
          <a:bodyPr>
            <a:normAutofit/>
          </a:bodyPr>
          <a:lstStyle/>
          <a:p>
            <a:pPr>
              <a:lnSpc>
                <a:spcPct val="120000"/>
              </a:lnSpc>
            </a:pPr>
            <a:r>
              <a:rPr lang="en-US" sz="2400">
                <a:latin typeface="Microsoft YaHei" panose="020B0503020204020204" pitchFamily="34" charset="-122"/>
                <a:ea typeface="Microsoft YaHei" panose="020B0503020204020204" pitchFamily="34" charset="-122"/>
              </a:rPr>
              <a:t>Overall,</a:t>
            </a:r>
            <a:r>
              <a:rPr lang="en-US" sz="2400" b="1">
                <a:latin typeface="Microsoft YaHei" panose="020B0503020204020204" pitchFamily="34" charset="-122"/>
                <a:ea typeface="Microsoft YaHei" panose="020B0503020204020204" pitchFamily="34" charset="-122"/>
              </a:rPr>
              <a:t> 2512</a:t>
            </a:r>
            <a:r>
              <a:rPr lang="en-US" sz="2400">
                <a:latin typeface="Microsoft YaHei" panose="020B0503020204020204" pitchFamily="34" charset="-122"/>
                <a:ea typeface="Microsoft YaHei" panose="020B0503020204020204" pitchFamily="34" charset="-122"/>
              </a:rPr>
              <a:t> people responded to the survey</a:t>
            </a:r>
          </a:p>
          <a:p>
            <a:pPr marL="0" indent="0">
              <a:lnSpc>
                <a:spcPct val="120000"/>
              </a:lnSpc>
              <a:buNone/>
            </a:pPr>
            <a:r>
              <a:rPr lang="en-US" sz="2400" b="1">
                <a:latin typeface="Microsoft YaHei" panose="020B0503020204020204" pitchFamily="34" charset="-122"/>
                <a:ea typeface="Microsoft YaHei" panose="020B0503020204020204" pitchFamily="34" charset="-122"/>
              </a:rPr>
              <a:t>               1978</a:t>
            </a:r>
            <a:r>
              <a:rPr lang="en-US" sz="2400">
                <a:latin typeface="Microsoft YaHei" panose="020B0503020204020204" pitchFamily="34" charset="-122"/>
                <a:ea typeface="Microsoft YaHei" panose="020B0503020204020204" pitchFamily="34" charset="-122"/>
              </a:rPr>
              <a:t> individuals reached the final set of questions of the survey</a:t>
            </a:r>
          </a:p>
          <a:p>
            <a:pPr>
              <a:lnSpc>
                <a:spcPct val="170000"/>
              </a:lnSpc>
            </a:pPr>
            <a:r>
              <a:rPr lang="en-US" sz="2400">
                <a:latin typeface="Microsoft YaHei" panose="020B0503020204020204" pitchFamily="34" charset="-122"/>
                <a:ea typeface="Microsoft YaHei" panose="020B0503020204020204" pitchFamily="34" charset="-122"/>
              </a:rPr>
              <a:t>As respondents could skip questions, the response rate of each question varies, leading to some missing data</a:t>
            </a:r>
          </a:p>
          <a:p>
            <a:endParaRPr lang="en-US">
              <a:latin typeface="Microsoft YaHei" panose="020B0503020204020204" pitchFamily="34" charset="-122"/>
              <a:ea typeface="Microsoft YaHei" panose="020B0503020204020204" pitchFamily="34" charset="-122"/>
            </a:endParaRPr>
          </a:p>
          <a:p>
            <a:pPr marL="0" indent="0">
              <a:buNone/>
            </a:pPr>
            <a:r>
              <a:rPr lang="en-US">
                <a:latin typeface="Microsoft YaHei" panose="020B0503020204020204" pitchFamily="34" charset="-122"/>
                <a:ea typeface="Microsoft YaHei" panose="020B0503020204020204" pitchFamily="34" charset="-122"/>
              </a:rPr>
              <a:t>     </a:t>
            </a:r>
            <a:endParaRPr lang="en-US" sz="2200">
              <a:latin typeface="Microsoft YaHei" panose="020B0503020204020204" pitchFamily="34" charset="-122"/>
              <a:ea typeface="Microsoft YaHei" panose="020B0503020204020204" pitchFamily="34" charset="-122"/>
            </a:endParaRPr>
          </a:p>
          <a:p>
            <a:pPr marL="0" indent="0">
              <a:buNone/>
            </a:pPr>
            <a:r>
              <a:rPr lang="en-US">
                <a:latin typeface="Microsoft YaHei" panose="020B0503020204020204" pitchFamily="34" charset="-122"/>
                <a:ea typeface="Microsoft YaHei" panose="020B0503020204020204" pitchFamily="34" charset="-122"/>
              </a:rPr>
              <a:t>     </a:t>
            </a:r>
          </a:p>
        </p:txBody>
      </p:sp>
      <p:sp>
        <p:nvSpPr>
          <p:cNvPr id="6" name="Title 1"/>
          <p:cNvSpPr txBox="1">
            <a:spLocks/>
          </p:cNvSpPr>
          <p:nvPr/>
        </p:nvSpPr>
        <p:spPr bwMode="black">
          <a:xfrm>
            <a:off x="540594" y="413924"/>
            <a:ext cx="4162035"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a:t>Response rate</a:t>
            </a:r>
          </a:p>
        </p:txBody>
      </p:sp>
    </p:spTree>
    <p:extLst>
      <p:ext uri="{BB962C8B-B14F-4D97-AF65-F5344CB8AC3E}">
        <p14:creationId xmlns:p14="http://schemas.microsoft.com/office/powerpoint/2010/main" val="38324700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
          <a:xfrm>
            <a:off x="556052" y="465413"/>
            <a:ext cx="5369736"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a:t>Expected Changes</a:t>
            </a:r>
          </a:p>
        </p:txBody>
      </p:sp>
      <p:graphicFrame>
        <p:nvGraphicFramePr>
          <p:cNvPr id="6" name="Table 5"/>
          <p:cNvGraphicFramePr>
            <a:graphicFrameLocks noGrp="1"/>
          </p:cNvGraphicFramePr>
          <p:nvPr>
            <p:extLst>
              <p:ext uri="{D42A27DB-BD31-4B8C-83A1-F6EECF244321}">
                <p14:modId xmlns:p14="http://schemas.microsoft.com/office/powerpoint/2010/main" val="468095474"/>
              </p:ext>
            </p:extLst>
          </p:nvPr>
        </p:nvGraphicFramePr>
        <p:xfrm>
          <a:off x="556052" y="1698172"/>
          <a:ext cx="11058016" cy="4286992"/>
        </p:xfrm>
        <a:graphic>
          <a:graphicData uri="http://schemas.openxmlformats.org/drawingml/2006/table">
            <a:tbl>
              <a:tblPr firstRow="1" firstCol="1" bandRow="1">
                <a:tableStyleId>{073A0DAA-6AF3-43AB-8588-CEC1D06C72B9}</a:tableStyleId>
              </a:tblPr>
              <a:tblGrid>
                <a:gridCol w="9255400">
                  <a:extLst>
                    <a:ext uri="{9D8B030D-6E8A-4147-A177-3AD203B41FA5}">
                      <a16:colId xmlns:a16="http://schemas.microsoft.com/office/drawing/2014/main" val="3951317341"/>
                    </a:ext>
                  </a:extLst>
                </a:gridCol>
                <a:gridCol w="1802616">
                  <a:extLst>
                    <a:ext uri="{9D8B030D-6E8A-4147-A177-3AD203B41FA5}">
                      <a16:colId xmlns:a16="http://schemas.microsoft.com/office/drawing/2014/main" val="3389885074"/>
                    </a:ext>
                  </a:extLst>
                </a:gridCol>
              </a:tblGrid>
              <a:tr h="435220">
                <a:tc>
                  <a:txBody>
                    <a:bodyPr/>
                    <a:lstStyle/>
                    <a:p>
                      <a:pPr marL="0" marR="0" algn="ctr">
                        <a:lnSpc>
                          <a:spcPct val="107000"/>
                        </a:lnSpc>
                        <a:spcBef>
                          <a:spcPts val="0"/>
                        </a:spcBef>
                        <a:spcAft>
                          <a:spcPts val="0"/>
                        </a:spcAft>
                      </a:pPr>
                      <a:r>
                        <a:rPr lang="en-US" sz="2400">
                          <a:effectLst/>
                        </a:rPr>
                        <a:t> </a:t>
                      </a:r>
                      <a:endParaRPr lang="en-US" sz="240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a:effectLst/>
                        </a:rPr>
                        <a:t>Percentage</a:t>
                      </a:r>
                      <a:endParaRPr lang="en-US" sz="2400">
                        <a:effectLst/>
                        <a:latin typeface="Times New Roman" panose="02020603050405020304" pitchFamily="18" charset="0"/>
                        <a:ea typeface="DengXian"/>
                      </a:endParaRPr>
                    </a:p>
                  </a:txBody>
                  <a:tcPr marL="68580" marR="68580" marT="0" marB="0" anchor="ctr"/>
                </a:tc>
                <a:extLst>
                  <a:ext uri="{0D108BD9-81ED-4DB2-BD59-A6C34878D82A}">
                    <a16:rowId xmlns:a16="http://schemas.microsoft.com/office/drawing/2014/main" val="1487345791"/>
                  </a:ext>
                </a:extLst>
              </a:tr>
              <a:tr h="531149">
                <a:tc>
                  <a:txBody>
                    <a:bodyPr/>
                    <a:lstStyle/>
                    <a:p>
                      <a:pPr marL="0" marR="0" algn="l">
                        <a:lnSpc>
                          <a:spcPct val="107000"/>
                        </a:lnSpc>
                        <a:spcBef>
                          <a:spcPts val="0"/>
                        </a:spcBef>
                        <a:spcAft>
                          <a:spcPts val="0"/>
                        </a:spcAft>
                      </a:pPr>
                      <a:r>
                        <a:rPr lang="en-US" sz="3200">
                          <a:effectLst/>
                        </a:rPr>
                        <a:t>Policy Improvements</a:t>
                      </a:r>
                      <a:endParaRPr lang="en-US" sz="3200" b="1">
                        <a:effectLst/>
                        <a:latin typeface="Times New Roman" panose="02020603050405020304" pitchFamily="18" charset="0"/>
                        <a:ea typeface="DengXian"/>
                      </a:endParaRPr>
                    </a:p>
                  </a:txBody>
                  <a:tcPr marL="68580" marR="68580" marT="0" marB="0" anchor="ctr"/>
                </a:tc>
                <a:tc rowSpan="5">
                  <a:txBody>
                    <a:bodyPr/>
                    <a:lstStyle/>
                    <a:p>
                      <a:pPr marL="0" marR="0" algn="ctr">
                        <a:lnSpc>
                          <a:spcPct val="107000"/>
                        </a:lnSpc>
                        <a:spcBef>
                          <a:spcPts val="0"/>
                        </a:spcBef>
                        <a:spcAft>
                          <a:spcPts val="0"/>
                        </a:spcAft>
                      </a:pPr>
                      <a:r>
                        <a:rPr lang="en-US" sz="2400">
                          <a:effectLst/>
                        </a:rPr>
                        <a:t>40%</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2333161715"/>
                  </a:ext>
                </a:extLst>
              </a:tr>
              <a:tr h="398378">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400" b="0">
                          <a:effectLst/>
                        </a:rPr>
                        <a:t>Offer paid leave</a:t>
                      </a:r>
                      <a:endParaRPr lang="en-US" sz="24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1961519758"/>
                  </a:ext>
                </a:extLst>
              </a:tr>
              <a:tr h="398378">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400" b="0">
                          <a:effectLst/>
                        </a:rPr>
                        <a:t>Offer short-term disability</a:t>
                      </a:r>
                      <a:endParaRPr lang="en-US" sz="24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1595685649"/>
                  </a:ext>
                </a:extLst>
              </a:tr>
              <a:tr h="398378">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400" b="0">
                          <a:effectLst/>
                        </a:rPr>
                        <a:t>Secure 12-week parental leave for each person, not shared by family</a:t>
                      </a:r>
                      <a:endParaRPr lang="en-US" sz="24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2036025924"/>
                  </a:ext>
                </a:extLst>
              </a:tr>
              <a:tr h="398378">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400" b="0">
                          <a:effectLst/>
                        </a:rPr>
                        <a:t>Standardized implementation</a:t>
                      </a:r>
                      <a:endParaRPr lang="en-US" sz="24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268784528"/>
                  </a:ext>
                </a:extLst>
              </a:tr>
              <a:tr h="531149">
                <a:tc>
                  <a:txBody>
                    <a:bodyPr/>
                    <a:lstStyle/>
                    <a:p>
                      <a:pPr marL="0" marR="0" algn="l">
                        <a:lnSpc>
                          <a:spcPct val="107000"/>
                        </a:lnSpc>
                        <a:spcBef>
                          <a:spcPts val="0"/>
                        </a:spcBef>
                        <a:spcAft>
                          <a:spcPts val="0"/>
                        </a:spcAft>
                      </a:pPr>
                      <a:r>
                        <a:rPr lang="en-US" sz="3200" b="1">
                          <a:effectLst/>
                        </a:rPr>
                        <a:t>Information Disclosure Improvements</a:t>
                      </a:r>
                      <a:endParaRPr lang="en-US" sz="3200" b="1">
                        <a:effectLst/>
                        <a:latin typeface="Times New Roman" panose="02020603050405020304" pitchFamily="18" charset="0"/>
                        <a:ea typeface="DengXian"/>
                      </a:endParaRPr>
                    </a:p>
                  </a:txBody>
                  <a:tcPr marL="68580" marR="68580" marT="0" marB="0" anchor="ctr"/>
                </a:tc>
                <a:tc rowSpan="4">
                  <a:txBody>
                    <a:bodyPr/>
                    <a:lstStyle/>
                    <a:p>
                      <a:pPr marL="0" marR="0" algn="ctr">
                        <a:lnSpc>
                          <a:spcPct val="107000"/>
                        </a:lnSpc>
                        <a:spcBef>
                          <a:spcPts val="0"/>
                        </a:spcBef>
                        <a:spcAft>
                          <a:spcPts val="0"/>
                        </a:spcAft>
                      </a:pPr>
                      <a:r>
                        <a:rPr lang="en-US" sz="2400">
                          <a:effectLst/>
                        </a:rPr>
                        <a:t>17%</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523418121"/>
                  </a:ext>
                </a:extLst>
              </a:tr>
              <a:tr h="398654">
                <a:tc>
                  <a:txBody>
                    <a:bodyPr/>
                    <a:lstStyle/>
                    <a:p>
                      <a:pPr marL="342900" marR="0" lvl="0" indent="-342900" algn="just" defTabSz="914400" rtl="0" eaLnBrk="1" latinLnBrk="0" hangingPunct="1">
                        <a:lnSpc>
                          <a:spcPct val="107000"/>
                        </a:lnSpc>
                        <a:spcBef>
                          <a:spcPts val="0"/>
                        </a:spcBef>
                        <a:spcAft>
                          <a:spcPts val="0"/>
                        </a:spcAft>
                        <a:buFont typeface="Times New Roman" panose="02020603050405020304" pitchFamily="18" charset="0"/>
                        <a:buChar char="-"/>
                      </a:pPr>
                      <a:r>
                        <a:rPr lang="en-US" sz="2400" b="0" kern="1200">
                          <a:effectLst/>
                        </a:rPr>
                        <a:t>Provide more accurate, clear information and easy access to it</a:t>
                      </a:r>
                      <a:endParaRPr lang="en-US" sz="2400" b="0" kern="1200">
                        <a:solidFill>
                          <a:schemeClr val="lt1"/>
                        </a:solidFill>
                        <a:effectLst/>
                        <a:latin typeface="+mn-lt"/>
                        <a:ea typeface="+mn-ea"/>
                        <a:cs typeface="+mn-cs"/>
                      </a:endParaRPr>
                    </a:p>
                  </a:txBody>
                  <a:tcPr marL="68580" marR="68580" marT="0" marB="0" anchor="ctr"/>
                </a:tc>
                <a:tc vMerge="1">
                  <a:txBody>
                    <a:bodyPr/>
                    <a:lstStyle/>
                    <a:p>
                      <a:pPr marL="0" marR="0" algn="ctr">
                        <a:lnSpc>
                          <a:spcPct val="107000"/>
                        </a:lnSpc>
                        <a:spcBef>
                          <a:spcPts val="0"/>
                        </a:spcBef>
                        <a:spcAft>
                          <a:spcPts val="0"/>
                        </a:spcAft>
                      </a:pPr>
                      <a:endParaRPr lang="en-US" sz="2400">
                        <a:effectLst/>
                        <a:latin typeface="Times New Roman" panose="02020603050405020304" pitchFamily="18" charset="0"/>
                        <a:ea typeface="DengXian"/>
                      </a:endParaRPr>
                    </a:p>
                  </a:txBody>
                  <a:tcPr marL="68580" marR="68580" marT="0" marB="0" anchor="ctr"/>
                </a:tc>
                <a:extLst>
                  <a:ext uri="{0D108BD9-81ED-4DB2-BD59-A6C34878D82A}">
                    <a16:rowId xmlns:a16="http://schemas.microsoft.com/office/drawing/2014/main" val="3256432973"/>
                  </a:ext>
                </a:extLst>
              </a:tr>
              <a:tr h="398654">
                <a:tc>
                  <a:txBody>
                    <a:bodyPr/>
                    <a:lstStyle/>
                    <a:p>
                      <a:pPr marL="342900" marR="0" lvl="0" indent="-342900" algn="just" defTabSz="914400" rtl="0" eaLnBrk="1" latinLnBrk="0" hangingPunct="1">
                        <a:lnSpc>
                          <a:spcPct val="107000"/>
                        </a:lnSpc>
                        <a:spcBef>
                          <a:spcPts val="0"/>
                        </a:spcBef>
                        <a:spcAft>
                          <a:spcPts val="0"/>
                        </a:spcAft>
                        <a:buFont typeface="Times New Roman" panose="02020603050405020304" pitchFamily="18" charset="0"/>
                        <a:buChar char="-"/>
                      </a:pPr>
                      <a:r>
                        <a:rPr lang="en-US" sz="2400" b="0" kern="1200">
                          <a:effectLst/>
                        </a:rPr>
                        <a:t>Offer information sessions for parents, HR and supervisors</a:t>
                      </a:r>
                      <a:endParaRPr lang="en-US" sz="2400" b="0" kern="1200">
                        <a:solidFill>
                          <a:schemeClr val="lt1"/>
                        </a:solidFill>
                        <a:effectLst/>
                        <a:latin typeface="+mn-lt"/>
                        <a:ea typeface="+mn-ea"/>
                        <a:cs typeface="+mn-cs"/>
                      </a:endParaRPr>
                    </a:p>
                  </a:txBody>
                  <a:tcPr marL="68580" marR="68580" marT="0" marB="0" anchor="ctr"/>
                </a:tc>
                <a:tc vMerge="1">
                  <a:txBody>
                    <a:bodyPr/>
                    <a:lstStyle/>
                    <a:p>
                      <a:pPr marL="0" marR="0" algn="ctr">
                        <a:lnSpc>
                          <a:spcPct val="107000"/>
                        </a:lnSpc>
                        <a:spcBef>
                          <a:spcPts val="0"/>
                        </a:spcBef>
                        <a:spcAft>
                          <a:spcPts val="0"/>
                        </a:spcAft>
                      </a:pPr>
                      <a:endParaRPr lang="en-US" sz="2400">
                        <a:effectLst/>
                        <a:latin typeface="Times New Roman" panose="02020603050405020304" pitchFamily="18" charset="0"/>
                        <a:ea typeface="DengXian"/>
                      </a:endParaRPr>
                    </a:p>
                  </a:txBody>
                  <a:tcPr marL="68580" marR="68580" marT="0" marB="0" anchor="ctr"/>
                </a:tc>
                <a:extLst>
                  <a:ext uri="{0D108BD9-81ED-4DB2-BD59-A6C34878D82A}">
                    <a16:rowId xmlns:a16="http://schemas.microsoft.com/office/drawing/2014/main" val="1971341772"/>
                  </a:ext>
                </a:extLst>
              </a:tr>
              <a:tr h="398654">
                <a:tc>
                  <a:txBody>
                    <a:bodyPr/>
                    <a:lstStyle/>
                    <a:p>
                      <a:pPr marL="342900" marR="0" lvl="0" indent="-342900" algn="just" defTabSz="914400" rtl="0" eaLnBrk="1" latinLnBrk="0" hangingPunct="1">
                        <a:lnSpc>
                          <a:spcPct val="107000"/>
                        </a:lnSpc>
                        <a:spcBef>
                          <a:spcPts val="0"/>
                        </a:spcBef>
                        <a:spcAft>
                          <a:spcPts val="0"/>
                        </a:spcAft>
                        <a:buFont typeface="Times New Roman" panose="02020603050405020304" pitchFamily="18" charset="0"/>
                        <a:buChar char="-"/>
                      </a:pPr>
                      <a:r>
                        <a:rPr lang="en-US" sz="2400" b="0" kern="1200">
                          <a:effectLst/>
                        </a:rPr>
                        <a:t>Provide uniform interpretation of the policy</a:t>
                      </a:r>
                      <a:endParaRPr lang="en-US" sz="2400" b="0" kern="1200">
                        <a:solidFill>
                          <a:schemeClr val="lt1"/>
                        </a:solidFill>
                        <a:effectLst/>
                        <a:latin typeface="+mn-lt"/>
                        <a:ea typeface="+mn-ea"/>
                        <a:cs typeface="+mn-cs"/>
                      </a:endParaRPr>
                    </a:p>
                  </a:txBody>
                  <a:tcPr marL="68580" marR="68580" marT="0" marB="0" anchor="ctr"/>
                </a:tc>
                <a:tc vMerge="1">
                  <a:txBody>
                    <a:bodyPr/>
                    <a:lstStyle/>
                    <a:p>
                      <a:pPr marL="0" marR="0" algn="ctr">
                        <a:lnSpc>
                          <a:spcPct val="107000"/>
                        </a:lnSpc>
                        <a:spcBef>
                          <a:spcPts val="0"/>
                        </a:spcBef>
                        <a:spcAft>
                          <a:spcPts val="0"/>
                        </a:spcAft>
                      </a:pPr>
                      <a:endParaRPr lang="en-US" sz="2400">
                        <a:effectLst/>
                        <a:latin typeface="Times New Roman" panose="02020603050405020304" pitchFamily="18" charset="0"/>
                        <a:ea typeface="DengXian"/>
                      </a:endParaRPr>
                    </a:p>
                  </a:txBody>
                  <a:tcPr marL="68580" marR="68580" marT="0" marB="0" anchor="ctr"/>
                </a:tc>
                <a:extLst>
                  <a:ext uri="{0D108BD9-81ED-4DB2-BD59-A6C34878D82A}">
                    <a16:rowId xmlns:a16="http://schemas.microsoft.com/office/drawing/2014/main" val="3427257695"/>
                  </a:ext>
                </a:extLst>
              </a:tr>
            </a:tbl>
          </a:graphicData>
        </a:graphic>
      </p:graphicFrame>
    </p:spTree>
    <p:extLst>
      <p:ext uri="{BB962C8B-B14F-4D97-AF65-F5344CB8AC3E}">
        <p14:creationId xmlns:p14="http://schemas.microsoft.com/office/powerpoint/2010/main" val="52672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
          <a:xfrm>
            <a:off x="556052" y="465413"/>
            <a:ext cx="5369736"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a:t>Expected Changes</a:t>
            </a:r>
          </a:p>
        </p:txBody>
      </p:sp>
      <p:graphicFrame>
        <p:nvGraphicFramePr>
          <p:cNvPr id="6" name="Table 5"/>
          <p:cNvGraphicFramePr>
            <a:graphicFrameLocks noGrp="1"/>
          </p:cNvGraphicFramePr>
          <p:nvPr>
            <p:extLst>
              <p:ext uri="{D42A27DB-BD31-4B8C-83A1-F6EECF244321}">
                <p14:modId xmlns:p14="http://schemas.microsoft.com/office/powerpoint/2010/main" val="188246411"/>
              </p:ext>
            </p:extLst>
          </p:nvPr>
        </p:nvGraphicFramePr>
        <p:xfrm>
          <a:off x="556052" y="1687513"/>
          <a:ext cx="11034265" cy="4226400"/>
        </p:xfrm>
        <a:graphic>
          <a:graphicData uri="http://schemas.openxmlformats.org/drawingml/2006/table">
            <a:tbl>
              <a:tblPr firstRow="1" firstCol="1" bandRow="1">
                <a:tableStyleId>{073A0DAA-6AF3-43AB-8588-CEC1D06C72B9}</a:tableStyleId>
              </a:tblPr>
              <a:tblGrid>
                <a:gridCol w="9235521">
                  <a:extLst>
                    <a:ext uri="{9D8B030D-6E8A-4147-A177-3AD203B41FA5}">
                      <a16:colId xmlns:a16="http://schemas.microsoft.com/office/drawing/2014/main" val="10962311"/>
                    </a:ext>
                  </a:extLst>
                </a:gridCol>
                <a:gridCol w="1798744">
                  <a:extLst>
                    <a:ext uri="{9D8B030D-6E8A-4147-A177-3AD203B41FA5}">
                      <a16:colId xmlns:a16="http://schemas.microsoft.com/office/drawing/2014/main" val="1557118"/>
                    </a:ext>
                  </a:extLst>
                </a:gridCol>
              </a:tblGrid>
              <a:tr h="431433">
                <a:tc>
                  <a:txBody>
                    <a:bodyPr/>
                    <a:lstStyle/>
                    <a:p>
                      <a:pPr marL="0" marR="0" algn="just">
                        <a:lnSpc>
                          <a:spcPct val="107000"/>
                        </a:lnSpc>
                        <a:spcBef>
                          <a:spcPts val="0"/>
                        </a:spcBef>
                        <a:spcAft>
                          <a:spcPts val="0"/>
                        </a:spcAft>
                      </a:pPr>
                      <a:endParaRPr lang="en-US" sz="2400">
                        <a:effectLst/>
                        <a:latin typeface="Times New Roman" panose="02020603050405020304" pitchFamily="18" charset="0"/>
                        <a:ea typeface="DengXian"/>
                      </a:endParaRPr>
                    </a:p>
                  </a:txBody>
                  <a:tcPr marL="68580" marR="68580" marT="0" marB="0" anchor="ctr"/>
                </a:tc>
                <a:tc>
                  <a:txBody>
                    <a:bodyPr/>
                    <a:lstStyle/>
                    <a:p>
                      <a:pPr marL="0" marR="0" algn="ctr">
                        <a:lnSpc>
                          <a:spcPct val="107000"/>
                        </a:lnSpc>
                        <a:spcBef>
                          <a:spcPts val="0"/>
                        </a:spcBef>
                        <a:spcAft>
                          <a:spcPts val="0"/>
                        </a:spcAft>
                      </a:pPr>
                      <a:r>
                        <a:rPr lang="en-US" sz="2400" b="1" kern="1200">
                          <a:solidFill>
                            <a:schemeClr val="lt1"/>
                          </a:solidFill>
                          <a:effectLst/>
                          <a:latin typeface="+mn-lt"/>
                          <a:ea typeface="+mn-ea"/>
                          <a:cs typeface="+mn-cs"/>
                        </a:rPr>
                        <a:t>Percentage</a:t>
                      </a:r>
                    </a:p>
                  </a:txBody>
                  <a:tcPr marL="68580" marR="68580" marT="0" marB="0" anchor="ctr"/>
                </a:tc>
                <a:extLst>
                  <a:ext uri="{0D108BD9-81ED-4DB2-BD59-A6C34878D82A}">
                    <a16:rowId xmlns:a16="http://schemas.microsoft.com/office/drawing/2014/main" val="1690956531"/>
                  </a:ext>
                </a:extLst>
              </a:tr>
              <a:tr h="470704">
                <a:tc>
                  <a:txBody>
                    <a:bodyPr/>
                    <a:lstStyle/>
                    <a:p>
                      <a:pPr marL="0" marR="0" algn="l">
                        <a:lnSpc>
                          <a:spcPct val="107000"/>
                        </a:lnSpc>
                        <a:spcBef>
                          <a:spcPts val="0"/>
                        </a:spcBef>
                        <a:spcAft>
                          <a:spcPts val="0"/>
                        </a:spcAft>
                      </a:pPr>
                      <a:r>
                        <a:rPr lang="en-US" sz="2800">
                          <a:effectLst/>
                        </a:rPr>
                        <a:t>Before &amp; After Leave Accommodation Improvements</a:t>
                      </a:r>
                      <a:endParaRPr lang="en-US" sz="2800">
                        <a:effectLst/>
                        <a:latin typeface="Times New Roman" panose="02020603050405020304" pitchFamily="18" charset="0"/>
                        <a:ea typeface="DengXian"/>
                      </a:endParaRPr>
                    </a:p>
                  </a:txBody>
                  <a:tcPr marL="68580" marR="68580" marT="0" marB="0" anchor="ctr"/>
                </a:tc>
                <a:tc rowSpan="5">
                  <a:txBody>
                    <a:bodyPr/>
                    <a:lstStyle/>
                    <a:p>
                      <a:pPr marL="0" marR="0" algn="ctr">
                        <a:lnSpc>
                          <a:spcPct val="107000"/>
                        </a:lnSpc>
                        <a:spcBef>
                          <a:spcPts val="0"/>
                        </a:spcBef>
                        <a:spcAft>
                          <a:spcPts val="0"/>
                        </a:spcAft>
                      </a:pPr>
                      <a:r>
                        <a:rPr lang="en-US" sz="2400">
                          <a:effectLst/>
                        </a:rPr>
                        <a:t>34%</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3930410391"/>
                  </a:ext>
                </a:extLst>
              </a:tr>
              <a:tr h="767660">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400" b="0">
                          <a:effectLst/>
                        </a:rPr>
                        <a:t>Provide accommodation during and after pregnancy and other parents </a:t>
                      </a:r>
                      <a:r>
                        <a:rPr lang="en-US" sz="2000" b="0">
                          <a:effectLst/>
                        </a:rPr>
                        <a:t>(help with lifting, breastfeeding, parking, on-site day care, etc.)</a:t>
                      </a:r>
                      <a:endParaRPr lang="en-US" sz="20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2323789391"/>
                  </a:ext>
                </a:extLst>
              </a:tr>
              <a:tr h="403781">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400" b="0">
                          <a:effectLst/>
                        </a:rPr>
                        <a:t>Provide more flexible working schedule </a:t>
                      </a:r>
                      <a:r>
                        <a:rPr lang="en-US" sz="2000" b="0">
                          <a:effectLst/>
                        </a:rPr>
                        <a:t>(half-time, 75% time, etc.)</a:t>
                      </a:r>
                      <a:endParaRPr lang="en-US" sz="24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1124038019"/>
                  </a:ext>
                </a:extLst>
              </a:tr>
              <a:tr h="403781">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400" b="0">
                          <a:effectLst/>
                        </a:rPr>
                        <a:t>Provide job coverage </a:t>
                      </a:r>
                      <a:r>
                        <a:rPr lang="en-US" sz="2000" b="0">
                          <a:effectLst/>
                        </a:rPr>
                        <a:t>(e.g. hire temporary workers)</a:t>
                      </a:r>
                      <a:endParaRPr lang="en-US" sz="24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2798643111"/>
                  </a:ext>
                </a:extLst>
              </a:tr>
              <a:tr h="403500">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400" b="0">
                          <a:effectLst/>
                        </a:rPr>
                        <a:t>Let people donate time to those who need</a:t>
                      </a:r>
                      <a:endParaRPr lang="en-US" sz="2400" b="0">
                        <a:effectLst/>
                        <a:latin typeface="Times New Roman" panose="02020603050405020304" pitchFamily="18" charset="0"/>
                        <a:ea typeface="DengXian"/>
                      </a:endParaRPr>
                    </a:p>
                  </a:txBody>
                  <a:tcPr marL="68580" marR="68580" marT="0" marB="0" anchor="ctr"/>
                </a:tc>
                <a:tc vMerge="1">
                  <a:txBody>
                    <a:bodyPr/>
                    <a:lstStyle/>
                    <a:p>
                      <a:endParaRPr lang="en-US"/>
                    </a:p>
                  </a:txBody>
                  <a:tcPr/>
                </a:tc>
                <a:extLst>
                  <a:ext uri="{0D108BD9-81ED-4DB2-BD59-A6C34878D82A}">
                    <a16:rowId xmlns:a16="http://schemas.microsoft.com/office/drawing/2014/main" val="2368582835"/>
                  </a:ext>
                </a:extLst>
              </a:tr>
              <a:tr h="537979">
                <a:tc>
                  <a:txBody>
                    <a:bodyPr/>
                    <a:lstStyle/>
                    <a:p>
                      <a:pPr marL="0" marR="0" algn="just">
                        <a:lnSpc>
                          <a:spcPct val="107000"/>
                        </a:lnSpc>
                        <a:spcBef>
                          <a:spcPts val="0"/>
                        </a:spcBef>
                        <a:spcAft>
                          <a:spcPts val="0"/>
                        </a:spcAft>
                      </a:pPr>
                      <a:r>
                        <a:rPr lang="en-US" sz="3200">
                          <a:effectLst/>
                        </a:rPr>
                        <a:t>Climate Improvements</a:t>
                      </a:r>
                      <a:endParaRPr lang="en-US" sz="3200">
                        <a:effectLst/>
                        <a:latin typeface="Times New Roman" panose="02020603050405020304" pitchFamily="18" charset="0"/>
                        <a:ea typeface="DengXian"/>
                      </a:endParaRPr>
                    </a:p>
                  </a:txBody>
                  <a:tcPr marL="68580" marR="68580" marT="0" marB="0" anchor="ctr"/>
                </a:tc>
                <a:tc rowSpan="3">
                  <a:txBody>
                    <a:bodyPr/>
                    <a:lstStyle/>
                    <a:p>
                      <a:pPr marL="0" marR="0" algn="ctr">
                        <a:lnSpc>
                          <a:spcPct val="107000"/>
                        </a:lnSpc>
                        <a:spcBef>
                          <a:spcPts val="0"/>
                        </a:spcBef>
                        <a:spcAft>
                          <a:spcPts val="0"/>
                        </a:spcAft>
                      </a:pPr>
                      <a:r>
                        <a:rPr lang="en-US" sz="2400">
                          <a:effectLst/>
                        </a:rPr>
                        <a:t>9%</a:t>
                      </a: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759296703"/>
                  </a:ext>
                </a:extLst>
              </a:tr>
              <a:tr h="403781">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400" b="0" kern="1200">
                          <a:solidFill>
                            <a:schemeClr val="lt1"/>
                          </a:solidFill>
                          <a:effectLst/>
                          <a:latin typeface="+mn-lt"/>
                          <a:ea typeface="+mn-ea"/>
                          <a:cs typeface="+mn-cs"/>
                        </a:rPr>
                        <a:t>Achieve better and more inclusive environment</a:t>
                      </a:r>
                    </a:p>
                  </a:txBody>
                  <a:tcPr marL="68580" marR="68580" marT="0" marB="0" anchor="ctr"/>
                </a:tc>
                <a:tc vMerge="1">
                  <a:txBody>
                    <a:bodyPr/>
                    <a:lstStyle/>
                    <a:p>
                      <a:pPr marL="0" marR="0" algn="ctr">
                        <a:lnSpc>
                          <a:spcPct val="107000"/>
                        </a:lnSpc>
                        <a:spcBef>
                          <a:spcPts val="0"/>
                        </a:spcBef>
                        <a:spcAft>
                          <a:spcPts val="0"/>
                        </a:spcAft>
                      </a:pP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847843655"/>
                  </a:ext>
                </a:extLst>
              </a:tr>
              <a:tr h="403781">
                <a:tc>
                  <a:txBody>
                    <a:bodyPr/>
                    <a:lstStyle/>
                    <a:p>
                      <a:pPr marL="342900" marR="0" lvl="0" indent="-342900" algn="just">
                        <a:lnSpc>
                          <a:spcPct val="107000"/>
                        </a:lnSpc>
                        <a:spcBef>
                          <a:spcPts val="0"/>
                        </a:spcBef>
                        <a:spcAft>
                          <a:spcPts val="0"/>
                        </a:spcAft>
                        <a:buFont typeface="Times New Roman" panose="02020603050405020304" pitchFamily="18" charset="0"/>
                        <a:buChar char="-"/>
                      </a:pPr>
                      <a:r>
                        <a:rPr lang="en-US" sz="2400" b="0" kern="1200">
                          <a:solidFill>
                            <a:schemeClr val="lt1"/>
                          </a:solidFill>
                          <a:effectLst/>
                          <a:latin typeface="+mn-lt"/>
                          <a:ea typeface="+mn-ea"/>
                          <a:cs typeface="+mn-cs"/>
                        </a:rPr>
                        <a:t>No parenthood penalty</a:t>
                      </a:r>
                    </a:p>
                  </a:txBody>
                  <a:tcPr marL="68580" marR="68580" marT="0" marB="0" anchor="ctr"/>
                </a:tc>
                <a:tc vMerge="1">
                  <a:txBody>
                    <a:bodyPr/>
                    <a:lstStyle/>
                    <a:p>
                      <a:pPr marL="0" marR="0" algn="ctr">
                        <a:lnSpc>
                          <a:spcPct val="107000"/>
                        </a:lnSpc>
                        <a:spcBef>
                          <a:spcPts val="0"/>
                        </a:spcBef>
                        <a:spcAft>
                          <a:spcPts val="0"/>
                        </a:spcAft>
                      </a:pPr>
                      <a:endParaRPr lang="en-US" sz="2400">
                        <a:effectLst/>
                        <a:latin typeface="Times New Roman" panose="02020603050405020304" pitchFamily="18" charset="0"/>
                        <a:ea typeface="DengXian"/>
                      </a:endParaRPr>
                    </a:p>
                  </a:txBody>
                  <a:tcPr marL="68580" marR="68580" marT="0" marB="0" anchor="ctr">
                    <a:solidFill>
                      <a:schemeClr val="bg1">
                        <a:lumMod val="85000"/>
                      </a:schemeClr>
                    </a:solidFill>
                  </a:tcPr>
                </a:tc>
                <a:extLst>
                  <a:ext uri="{0D108BD9-81ED-4DB2-BD59-A6C34878D82A}">
                    <a16:rowId xmlns:a16="http://schemas.microsoft.com/office/drawing/2014/main" val="1539914429"/>
                  </a:ext>
                </a:extLst>
              </a:tr>
            </a:tbl>
          </a:graphicData>
        </a:graphic>
      </p:graphicFrame>
    </p:spTree>
    <p:extLst>
      <p:ext uri="{BB962C8B-B14F-4D97-AF65-F5344CB8AC3E}">
        <p14:creationId xmlns:p14="http://schemas.microsoft.com/office/powerpoint/2010/main" val="474272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9548" y="1287244"/>
            <a:ext cx="10628026" cy="4524315"/>
          </a:xfrm>
          <a:prstGeom prst="rect">
            <a:avLst/>
          </a:prstGeom>
          <a:noFill/>
        </p:spPr>
        <p:txBody>
          <a:bodyPr wrap="square" rtlCol="0">
            <a:spAutoFit/>
          </a:bodyPr>
          <a:lstStyle/>
          <a:p>
            <a:r>
              <a:rPr lang="en-US" sz="2800" dirty="0"/>
              <a:t>Survey results suggest both </a:t>
            </a:r>
            <a:r>
              <a:rPr lang="en-US" sz="2800" b="1" dirty="0"/>
              <a:t>broad patterns </a:t>
            </a:r>
            <a:r>
              <a:rPr lang="en-US" sz="2800" dirty="0"/>
              <a:t>and significant experiential</a:t>
            </a:r>
          </a:p>
          <a:p>
            <a:r>
              <a:rPr lang="en-US" sz="2800" dirty="0"/>
              <a:t>or perceptual </a:t>
            </a:r>
            <a:r>
              <a:rPr lang="en-US" sz="2800" b="1" dirty="0"/>
              <a:t>differences across demographic groups </a:t>
            </a:r>
            <a:r>
              <a:rPr lang="en-US" sz="2800" dirty="0"/>
              <a:t>and </a:t>
            </a:r>
            <a:r>
              <a:rPr lang="en-US" sz="2800" b="1" dirty="0"/>
              <a:t>University units. </a:t>
            </a:r>
          </a:p>
          <a:p>
            <a:endParaRPr lang="en-US" sz="2800" dirty="0" smtClean="0"/>
          </a:p>
          <a:p>
            <a:r>
              <a:rPr lang="en-US" sz="2800" dirty="0" smtClean="0"/>
              <a:t>Despite </a:t>
            </a:r>
            <a:r>
              <a:rPr lang="en-US" sz="2800" dirty="0"/>
              <a:t>common institutional and statutory commitments, a significant share of respondents reported: </a:t>
            </a:r>
          </a:p>
          <a:p>
            <a:pPr marL="342900" indent="-342900">
              <a:buFont typeface="Gill Sans MT" panose="020B0502020104020203" pitchFamily="34" charset="0"/>
              <a:buChar char="–"/>
            </a:pPr>
            <a:r>
              <a:rPr lang="en-US" sz="2400" dirty="0"/>
              <a:t>v</a:t>
            </a:r>
            <a:r>
              <a:rPr lang="en-US" sz="2400" dirty="0" smtClean="0"/>
              <a:t>ariation in expressed </a:t>
            </a:r>
            <a:r>
              <a:rPr lang="en-US" sz="2400" dirty="0"/>
              <a:t>satisfaction with their own experience</a:t>
            </a:r>
          </a:p>
          <a:p>
            <a:pPr marL="342900" indent="-342900">
              <a:buFont typeface="Gill Sans MT" panose="020B0502020104020203" pitchFamily="34" charset="0"/>
              <a:buChar char="–"/>
            </a:pPr>
            <a:r>
              <a:rPr lang="en-US" sz="2400" dirty="0" smtClean="0"/>
              <a:t>confusion </a:t>
            </a:r>
            <a:r>
              <a:rPr lang="en-US" sz="2400" dirty="0"/>
              <a:t>surrounding leave policies</a:t>
            </a:r>
          </a:p>
          <a:p>
            <a:pPr marL="342900" indent="-342900">
              <a:buFont typeface="Gill Sans MT" panose="020B0502020104020203" pitchFamily="34" charset="0"/>
              <a:buChar char="–"/>
            </a:pPr>
            <a:r>
              <a:rPr lang="en-US" sz="2400" dirty="0"/>
              <a:t>inconsistent treatment across units</a:t>
            </a:r>
          </a:p>
          <a:p>
            <a:pPr marL="342900" indent="-342900">
              <a:buFont typeface="Gill Sans MT" panose="020B0502020104020203" pitchFamily="34" charset="0"/>
              <a:buChar char="–"/>
            </a:pPr>
            <a:r>
              <a:rPr lang="en-US" sz="2400" dirty="0"/>
              <a:t>and unsupportive (and in some instances) punitive climates faced by parents requesting leave, taking leave, or returning from leave</a:t>
            </a:r>
            <a:r>
              <a:rPr lang="en-US" sz="2400" dirty="0" smtClean="0"/>
              <a:t>.</a:t>
            </a:r>
            <a:endParaRPr lang="en-US" sz="2400" dirty="0"/>
          </a:p>
        </p:txBody>
      </p:sp>
      <p:sp>
        <p:nvSpPr>
          <p:cNvPr id="3" name="Title 1"/>
          <p:cNvSpPr txBox="1">
            <a:spLocks/>
          </p:cNvSpPr>
          <p:nvPr/>
        </p:nvSpPr>
        <p:spPr>
          <a:xfrm>
            <a:off x="1480427" y="202525"/>
            <a:ext cx="8171753" cy="8503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6600" b="1" dirty="0"/>
              <a:t>Conclusion</a:t>
            </a:r>
            <a:endParaRPr lang="en-US" sz="6600" b="1" dirty="0"/>
          </a:p>
        </p:txBody>
      </p:sp>
    </p:spTree>
    <p:extLst>
      <p:ext uri="{BB962C8B-B14F-4D97-AF65-F5344CB8AC3E}">
        <p14:creationId xmlns:p14="http://schemas.microsoft.com/office/powerpoint/2010/main" val="36177744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80427" y="202525"/>
            <a:ext cx="8171753" cy="8503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6600" b="1" dirty="0"/>
              <a:t>Conclusion</a:t>
            </a:r>
            <a:endParaRPr lang="en-US" sz="6600" b="1" dirty="0"/>
          </a:p>
        </p:txBody>
      </p:sp>
      <p:sp>
        <p:nvSpPr>
          <p:cNvPr id="2" name="TextBox 1"/>
          <p:cNvSpPr txBox="1"/>
          <p:nvPr/>
        </p:nvSpPr>
        <p:spPr>
          <a:xfrm>
            <a:off x="978195" y="1658972"/>
            <a:ext cx="9516140" cy="3847207"/>
          </a:xfrm>
          <a:prstGeom prst="rect">
            <a:avLst/>
          </a:prstGeom>
          <a:noFill/>
        </p:spPr>
        <p:txBody>
          <a:bodyPr wrap="square" rtlCol="0">
            <a:spAutoFit/>
          </a:bodyPr>
          <a:lstStyle/>
          <a:p>
            <a:r>
              <a:rPr lang="en-US" sz="2800" dirty="0"/>
              <a:t>Overview of parental leave utilization, practices, and policies at the University of Iowa. </a:t>
            </a:r>
          </a:p>
          <a:p>
            <a:pPr marL="342900" indent="-342900">
              <a:buFont typeface="Wingdings" panose="05000000000000000000" pitchFamily="2" charset="2"/>
              <a:buChar char="ü"/>
            </a:pPr>
            <a:r>
              <a:rPr lang="en-US" sz="2800" dirty="0" smtClean="0"/>
              <a:t>detail experience </a:t>
            </a:r>
            <a:r>
              <a:rPr lang="en-US" sz="2800" dirty="0"/>
              <a:t>of parental leave</a:t>
            </a:r>
          </a:p>
          <a:p>
            <a:pPr marL="342900" indent="-342900">
              <a:buFont typeface="Wingdings" panose="05000000000000000000" pitchFamily="2" charset="2"/>
              <a:buChar char="ü"/>
            </a:pPr>
            <a:r>
              <a:rPr lang="en-US" sz="2800" dirty="0" smtClean="0"/>
              <a:t>assessment </a:t>
            </a:r>
            <a:r>
              <a:rPr lang="en-US" sz="2800" dirty="0"/>
              <a:t>of that experience</a:t>
            </a:r>
          </a:p>
          <a:p>
            <a:pPr marL="342900" indent="-342900">
              <a:buFont typeface="Wingdings" panose="05000000000000000000" pitchFamily="2" charset="2"/>
              <a:buChar char="ü"/>
            </a:pPr>
            <a:r>
              <a:rPr lang="en-US" sz="2800" dirty="0" smtClean="0"/>
              <a:t>assessment </a:t>
            </a:r>
            <a:r>
              <a:rPr lang="en-US" sz="2800" dirty="0"/>
              <a:t>of the campus climate surrounding </a:t>
            </a:r>
            <a:r>
              <a:rPr lang="en-US" sz="2800" dirty="0" smtClean="0"/>
              <a:t>parental leave</a:t>
            </a:r>
          </a:p>
          <a:p>
            <a:pPr marL="342900" indent="-342900">
              <a:buFont typeface="Wingdings" panose="05000000000000000000" pitchFamily="2" charset="2"/>
              <a:buChar char="ü"/>
            </a:pPr>
            <a:r>
              <a:rPr lang="en-US" sz="2800" dirty="0" smtClean="0"/>
              <a:t>identify improvements of policies and practices surrounding parental leave</a:t>
            </a:r>
            <a:endParaRPr lang="en-US" sz="2800" dirty="0"/>
          </a:p>
          <a:p>
            <a:endParaRPr lang="en-US" sz="2400" dirty="0"/>
          </a:p>
          <a:p>
            <a:endParaRPr lang="en-US" sz="2400" dirty="0"/>
          </a:p>
        </p:txBody>
      </p:sp>
    </p:spTree>
    <p:extLst>
      <p:ext uri="{BB962C8B-B14F-4D97-AF65-F5344CB8AC3E}">
        <p14:creationId xmlns:p14="http://schemas.microsoft.com/office/powerpoint/2010/main" val="2772664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artisticPencilGrayscale trans="24000" pencilSize="0"/>
                    </a14:imgEffect>
                    <a14:imgEffect>
                      <a14:colorTemperature colorTemp="5883"/>
                    </a14:imgEffect>
                  </a14:imgLayer>
                </a14:imgProps>
              </a:ext>
              <a:ext uri="{28A0092B-C50C-407E-A947-70E740481C1C}">
                <a14:useLocalDpi xmlns:a14="http://schemas.microsoft.com/office/drawing/2010/main" val="0"/>
              </a:ext>
            </a:extLst>
          </a:blip>
          <a:srcRect l="-167" r="-167"/>
          <a:stretch/>
        </p:blipFill>
        <p:spPr>
          <a:xfrm>
            <a:off x="0" y="0"/>
            <a:ext cx="9788578" cy="4884501"/>
          </a:xfrm>
          <a:prstGeom prst="ellipse">
            <a:avLst/>
          </a:prstGeom>
          <a:ln>
            <a:noFill/>
          </a:ln>
          <a:effectLst>
            <a:softEdge rad="112500"/>
          </a:effectLst>
        </p:spPr>
      </p:pic>
      <p:sp>
        <p:nvSpPr>
          <p:cNvPr id="5" name="Title 1"/>
          <p:cNvSpPr txBox="1">
            <a:spLocks/>
          </p:cNvSpPr>
          <p:nvPr/>
        </p:nvSpPr>
        <p:spPr>
          <a:xfrm>
            <a:off x="6053341" y="5314514"/>
            <a:ext cx="5644362" cy="8503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8000" b="1"/>
              <a:t>Questions?</a:t>
            </a:r>
            <a:endParaRPr lang="en-US" sz="8000" b="1"/>
          </a:p>
        </p:txBody>
      </p:sp>
    </p:spTree>
    <p:extLst>
      <p:ext uri="{BB962C8B-B14F-4D97-AF65-F5344CB8AC3E}">
        <p14:creationId xmlns:p14="http://schemas.microsoft.com/office/powerpoint/2010/main" val="1534012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9607" y="595928"/>
            <a:ext cx="10824942" cy="61851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altLang="zh-CN" b="1" dirty="0"/>
              <a:t>Future Directions:</a:t>
            </a:r>
            <a:endParaRPr lang="en-US" b="1" dirty="0"/>
          </a:p>
        </p:txBody>
      </p:sp>
      <p:sp>
        <p:nvSpPr>
          <p:cNvPr id="2" name="Rectangle 1"/>
          <p:cNvSpPr/>
          <p:nvPr/>
        </p:nvSpPr>
        <p:spPr>
          <a:xfrm>
            <a:off x="743281" y="1367019"/>
            <a:ext cx="11037593" cy="4893647"/>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000000"/>
                </a:solidFill>
                <a:latin typeface="PalatinoLinotype-Roman"/>
              </a:rPr>
              <a:t>Reaching out to and encouraging the participation of underrepresented populations, including non-white racial and ethnic groups, and trans and other gender identities.</a:t>
            </a:r>
          </a:p>
          <a:p>
            <a:pPr marL="342900" indent="-342900">
              <a:buFont typeface="Wingdings" panose="05000000000000000000" pitchFamily="2" charset="2"/>
              <a:buChar char="Ø"/>
            </a:pPr>
            <a:r>
              <a:rPr lang="en-US" sz="2400" dirty="0">
                <a:solidFill>
                  <a:srgbClr val="000000"/>
                </a:solidFill>
                <a:latin typeface="PalatinoLinotype-Roman"/>
              </a:rPr>
              <a:t>Making it clear in the survey distribution that survey is interested in the experiences and perceptions of both parents and non-parents.</a:t>
            </a:r>
          </a:p>
          <a:p>
            <a:pPr marL="342900" indent="-342900">
              <a:buFont typeface="Wingdings" panose="05000000000000000000" pitchFamily="2" charset="2"/>
              <a:buChar char="Ø"/>
            </a:pPr>
            <a:r>
              <a:rPr lang="en-US" sz="2400" dirty="0">
                <a:solidFill>
                  <a:srgbClr val="000000"/>
                </a:solidFill>
                <a:latin typeface="PalatinoLinotype-Roman"/>
              </a:rPr>
              <a:t>Making open-ended questions available to respondents with both positive and negative experiences would lead to more detailed qualitative analysis.</a:t>
            </a:r>
          </a:p>
          <a:p>
            <a:pPr marL="342900" indent="-342900">
              <a:buFont typeface="Wingdings" panose="05000000000000000000" pitchFamily="2" charset="2"/>
              <a:buChar char="Ø"/>
            </a:pPr>
            <a:r>
              <a:rPr lang="en-US" sz="2400" dirty="0">
                <a:solidFill>
                  <a:srgbClr val="000000"/>
                </a:solidFill>
                <a:latin typeface="PalatinoLinotype-Roman"/>
              </a:rPr>
              <a:t>Finally, many themes emerging in the current qualitative analysis may be important to specifically assess in future surveys.</a:t>
            </a:r>
            <a:br>
              <a:rPr lang="en-US" sz="2400" dirty="0">
                <a:solidFill>
                  <a:srgbClr val="000000"/>
                </a:solidFill>
                <a:latin typeface="PalatinoLinotype-Roman"/>
              </a:rPr>
            </a:br>
            <a:r>
              <a:rPr lang="en-US" sz="2400" dirty="0">
                <a:solidFill>
                  <a:srgbClr val="000000"/>
                </a:solidFill>
                <a:latin typeface="PalatinoLinotype-Roman"/>
              </a:rPr>
              <a:t>For example,</a:t>
            </a:r>
          </a:p>
          <a:p>
            <a:pPr marL="1714500" lvl="3" indent="-342900">
              <a:buFont typeface="Arial" panose="020B0604020202020204" pitchFamily="34" charset="0"/>
              <a:buChar char="•"/>
            </a:pPr>
            <a:r>
              <a:rPr lang="en-US" sz="2400" dirty="0">
                <a:solidFill>
                  <a:srgbClr val="000000"/>
                </a:solidFill>
                <a:latin typeface="PalatinoLinotype-Roman"/>
              </a:rPr>
              <a:t>discrimination and retaliation</a:t>
            </a:r>
          </a:p>
          <a:p>
            <a:pPr marL="1714500" lvl="3" indent="-342900">
              <a:buFont typeface="Arial" panose="020B0604020202020204" pitchFamily="34" charset="0"/>
              <a:buChar char="•"/>
            </a:pPr>
            <a:r>
              <a:rPr lang="en-US" sz="2400" dirty="0">
                <a:solidFill>
                  <a:srgbClr val="000000"/>
                </a:solidFill>
                <a:latin typeface="PalatinoLinotype-Roman"/>
              </a:rPr>
              <a:t>access to lactation facilities and other accommodations</a:t>
            </a:r>
          </a:p>
          <a:p>
            <a:pPr marL="1714500" lvl="3" indent="-342900">
              <a:buFont typeface="Arial" panose="020B0604020202020204" pitchFamily="34" charset="0"/>
              <a:buChar char="•"/>
            </a:pPr>
            <a:r>
              <a:rPr lang="en-US" sz="2400" dirty="0">
                <a:solidFill>
                  <a:srgbClr val="000000"/>
                </a:solidFill>
                <a:latin typeface="PalatinoLinotype-Roman"/>
              </a:rPr>
              <a:t>experiences of fathers and adoptive parents</a:t>
            </a:r>
            <a:endParaRPr lang="en-US" sz="2400" dirty="0"/>
          </a:p>
        </p:txBody>
      </p:sp>
    </p:spTree>
    <p:extLst>
      <p:ext uri="{BB962C8B-B14F-4D97-AF65-F5344CB8AC3E}">
        <p14:creationId xmlns:p14="http://schemas.microsoft.com/office/powerpoint/2010/main" val="500661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77364217"/>
              </p:ext>
            </p:extLst>
          </p:nvPr>
        </p:nvGraphicFramePr>
        <p:xfrm>
          <a:off x="556053" y="1579945"/>
          <a:ext cx="10666129" cy="5054601"/>
        </p:xfrm>
        <a:graphic>
          <a:graphicData uri="http://schemas.openxmlformats.org/drawingml/2006/table">
            <a:tbl>
              <a:tblPr firstRow="1" firstCol="1" bandRow="1">
                <a:tableStyleId>{073A0DAA-6AF3-43AB-8588-CEC1D06C72B9}</a:tableStyleId>
              </a:tblPr>
              <a:tblGrid>
                <a:gridCol w="2373583">
                  <a:extLst>
                    <a:ext uri="{9D8B030D-6E8A-4147-A177-3AD203B41FA5}">
                      <a16:colId xmlns:a16="http://schemas.microsoft.com/office/drawing/2014/main" val="20000"/>
                    </a:ext>
                  </a:extLst>
                </a:gridCol>
                <a:gridCol w="1841483">
                  <a:extLst>
                    <a:ext uri="{9D8B030D-6E8A-4147-A177-3AD203B41FA5}">
                      <a16:colId xmlns:a16="http://schemas.microsoft.com/office/drawing/2014/main" val="20001"/>
                    </a:ext>
                  </a:extLst>
                </a:gridCol>
                <a:gridCol w="3410980">
                  <a:extLst>
                    <a:ext uri="{9D8B030D-6E8A-4147-A177-3AD203B41FA5}">
                      <a16:colId xmlns:a16="http://schemas.microsoft.com/office/drawing/2014/main" val="20002"/>
                    </a:ext>
                  </a:extLst>
                </a:gridCol>
                <a:gridCol w="3040083">
                  <a:extLst>
                    <a:ext uri="{9D8B030D-6E8A-4147-A177-3AD203B41FA5}">
                      <a16:colId xmlns:a16="http://schemas.microsoft.com/office/drawing/2014/main" val="20003"/>
                    </a:ext>
                  </a:extLst>
                </a:gridCol>
              </a:tblGrid>
              <a:tr h="665481">
                <a:tc>
                  <a:txBody>
                    <a:bodyPr/>
                    <a:lstStyle/>
                    <a:p>
                      <a:pPr marL="0" marR="0" algn="just">
                        <a:lnSpc>
                          <a:spcPct val="100000"/>
                        </a:lnSpc>
                        <a:spcBef>
                          <a:spcPts val="0"/>
                        </a:spcBef>
                        <a:spcAft>
                          <a:spcPts val="0"/>
                        </a:spcAft>
                      </a:pPr>
                      <a:r>
                        <a:rPr lang="en-US" sz="2400">
                          <a:effectLst/>
                        </a:rPr>
                        <a:t> </a:t>
                      </a:r>
                      <a:endParaRPr lang="en-US" sz="2400">
                        <a:effectLst/>
                        <a:latin typeface="Times New Roman" panose="02020603050405020304" pitchFamily="18" charset="0"/>
                        <a:ea typeface="DengXian"/>
                      </a:endParaRPr>
                    </a:p>
                  </a:txBody>
                  <a:tcPr marL="57211" marR="57211" marT="0" marB="0" anchor="ctr"/>
                </a:tc>
                <a:tc>
                  <a:txBody>
                    <a:bodyPr/>
                    <a:lstStyle/>
                    <a:p>
                      <a:pPr marL="0" marR="0" algn="just">
                        <a:lnSpc>
                          <a:spcPct val="100000"/>
                        </a:lnSpc>
                        <a:spcBef>
                          <a:spcPts val="0"/>
                        </a:spcBef>
                        <a:spcAft>
                          <a:spcPts val="0"/>
                        </a:spcAft>
                      </a:pPr>
                      <a:r>
                        <a:rPr lang="en-US" sz="2400">
                          <a:effectLst/>
                        </a:rPr>
                        <a:t> </a:t>
                      </a:r>
                      <a:endParaRPr lang="en-US" sz="2400">
                        <a:effectLst/>
                        <a:latin typeface="Times New Roman" panose="02020603050405020304" pitchFamily="18" charset="0"/>
                        <a:ea typeface="DengXian"/>
                      </a:endParaRPr>
                    </a:p>
                  </a:txBody>
                  <a:tcPr marL="57211" marR="57211" marT="0" marB="0" anchor="ctr"/>
                </a:tc>
                <a:tc>
                  <a:txBody>
                    <a:bodyPr/>
                    <a:lstStyle/>
                    <a:p>
                      <a:pPr marL="0" marR="0" algn="ctr">
                        <a:lnSpc>
                          <a:spcPct val="100000"/>
                        </a:lnSpc>
                        <a:spcBef>
                          <a:spcPts val="0"/>
                        </a:spcBef>
                        <a:spcAft>
                          <a:spcPts val="0"/>
                        </a:spcAft>
                      </a:pPr>
                      <a:r>
                        <a:rPr lang="en-US" sz="2400">
                          <a:effectLst/>
                        </a:rPr>
                        <a:t>University Population </a:t>
                      </a:r>
                      <a:endParaRPr lang="en-US" sz="2400">
                        <a:effectLst/>
                        <a:latin typeface="Times New Roman" panose="02020603050405020304" pitchFamily="18" charset="0"/>
                        <a:ea typeface="DengXian"/>
                      </a:endParaRPr>
                    </a:p>
                  </a:txBody>
                  <a:tcPr marL="57211" marR="57211" marT="0" marB="0" anchor="ctr"/>
                </a:tc>
                <a:tc>
                  <a:txBody>
                    <a:bodyPr/>
                    <a:lstStyle/>
                    <a:p>
                      <a:pPr marL="0" marR="0" algn="ctr">
                        <a:lnSpc>
                          <a:spcPct val="100000"/>
                        </a:lnSpc>
                        <a:spcBef>
                          <a:spcPts val="0"/>
                        </a:spcBef>
                        <a:spcAft>
                          <a:spcPts val="0"/>
                        </a:spcAft>
                      </a:pPr>
                      <a:r>
                        <a:rPr lang="en-US" sz="2400">
                          <a:effectLst/>
                        </a:rPr>
                        <a:t>Survey Sample </a:t>
                      </a:r>
                      <a:endParaRPr lang="en-US" sz="2400">
                        <a:effectLst/>
                        <a:latin typeface="Times New Roman" panose="02020603050405020304" pitchFamily="18" charset="0"/>
                        <a:ea typeface="DengXian"/>
                      </a:endParaRPr>
                    </a:p>
                  </a:txBody>
                  <a:tcPr marL="57211" marR="57211" marT="0" marB="0" anchor="ctr"/>
                </a:tc>
                <a:extLst>
                  <a:ext uri="{0D108BD9-81ED-4DB2-BD59-A6C34878D82A}">
                    <a16:rowId xmlns:a16="http://schemas.microsoft.com/office/drawing/2014/main" val="10000"/>
                  </a:ext>
                </a:extLst>
              </a:tr>
              <a:tr h="731520">
                <a:tc rowSpan="2">
                  <a:txBody>
                    <a:bodyPr/>
                    <a:lstStyle/>
                    <a:p>
                      <a:pPr marL="0" marR="0" algn="ctr">
                        <a:lnSpc>
                          <a:spcPct val="100000"/>
                        </a:lnSpc>
                        <a:spcBef>
                          <a:spcPts val="0"/>
                        </a:spcBef>
                        <a:spcAft>
                          <a:spcPts val="0"/>
                        </a:spcAft>
                      </a:pPr>
                      <a:r>
                        <a:rPr lang="en-US" sz="2400">
                          <a:effectLst/>
                        </a:rPr>
                        <a:t>Employment Status</a:t>
                      </a:r>
                      <a:endParaRPr lang="en-US" sz="2400">
                        <a:effectLst/>
                        <a:latin typeface="Times New Roman" panose="02020603050405020304" pitchFamily="18" charset="0"/>
                        <a:ea typeface="DengXian"/>
                      </a:endParaRPr>
                    </a:p>
                  </a:txBody>
                  <a:tcPr marL="57211" marR="57211" marT="0" marB="0" anchor="ctr"/>
                </a:tc>
                <a:tc>
                  <a:txBody>
                    <a:bodyPr/>
                    <a:lstStyle/>
                    <a:p>
                      <a:pPr marL="0" marR="0" algn="ctr">
                        <a:lnSpc>
                          <a:spcPct val="100000"/>
                        </a:lnSpc>
                        <a:spcBef>
                          <a:spcPts val="0"/>
                        </a:spcBef>
                        <a:spcAft>
                          <a:spcPts val="0"/>
                        </a:spcAft>
                      </a:pPr>
                      <a:r>
                        <a:rPr lang="en-US" sz="2400">
                          <a:solidFill>
                            <a:schemeClr val="bg1"/>
                          </a:solidFill>
                          <a:effectLst/>
                        </a:rPr>
                        <a:t>Staff</a:t>
                      </a:r>
                      <a:endParaRPr lang="en-US" sz="2400">
                        <a:solidFill>
                          <a:schemeClr val="bg1"/>
                        </a:solidFill>
                        <a:effectLst/>
                        <a:latin typeface="Times New Roman" panose="02020603050405020304" pitchFamily="18" charset="0"/>
                        <a:ea typeface="DengXian"/>
                      </a:endParaRPr>
                    </a:p>
                  </a:txBody>
                  <a:tcPr marL="57211" marR="57211" marT="0" marB="0" anchor="ctr">
                    <a:solidFill>
                      <a:schemeClr val="tx1"/>
                    </a:solidFill>
                  </a:tcPr>
                </a:tc>
                <a:tc>
                  <a:txBody>
                    <a:bodyPr/>
                    <a:lstStyle/>
                    <a:p>
                      <a:pPr marL="0" marR="0" algn="ctr">
                        <a:lnSpc>
                          <a:spcPct val="100000"/>
                        </a:lnSpc>
                        <a:spcBef>
                          <a:spcPts val="0"/>
                        </a:spcBef>
                        <a:spcAft>
                          <a:spcPts val="0"/>
                        </a:spcAft>
                      </a:pPr>
                      <a:r>
                        <a:rPr lang="en-US" sz="2400">
                          <a:effectLst/>
                        </a:rPr>
                        <a:t>86%</a:t>
                      </a:r>
                    </a:p>
                  </a:txBody>
                  <a:tcPr marL="57211" marR="57211" marT="0" marB="0" anchor="ctr">
                    <a:solidFill>
                      <a:schemeClr val="bg1">
                        <a:lumMod val="85000"/>
                      </a:schemeClr>
                    </a:solidFill>
                  </a:tcPr>
                </a:tc>
                <a:tc>
                  <a:txBody>
                    <a:bodyPr/>
                    <a:lstStyle/>
                    <a:p>
                      <a:pPr marL="0" marR="0" algn="ctr">
                        <a:lnSpc>
                          <a:spcPct val="100000"/>
                        </a:lnSpc>
                        <a:spcBef>
                          <a:spcPts val="0"/>
                        </a:spcBef>
                        <a:spcAft>
                          <a:spcPts val="0"/>
                        </a:spcAft>
                      </a:pPr>
                      <a:r>
                        <a:rPr lang="en-US" sz="2400">
                          <a:effectLst/>
                        </a:rPr>
                        <a:t>81% </a:t>
                      </a:r>
                      <a:endParaRPr lang="en-US" sz="2400">
                        <a:effectLst/>
                        <a:latin typeface="Times New Roman" panose="02020603050405020304" pitchFamily="18" charset="0"/>
                        <a:ea typeface="DengXian"/>
                      </a:endParaRPr>
                    </a:p>
                  </a:txBody>
                  <a:tcPr marL="57211" marR="57211" marT="0" marB="0" anchor="ctr">
                    <a:solidFill>
                      <a:schemeClr val="bg1">
                        <a:lumMod val="75000"/>
                      </a:schemeClr>
                    </a:solidFill>
                  </a:tcPr>
                </a:tc>
                <a:extLst>
                  <a:ext uri="{0D108BD9-81ED-4DB2-BD59-A6C34878D82A}">
                    <a16:rowId xmlns:a16="http://schemas.microsoft.com/office/drawing/2014/main" val="10001"/>
                  </a:ext>
                </a:extLst>
              </a:tr>
              <a:tr h="731520">
                <a:tc vMerge="1">
                  <a:txBody>
                    <a:bodyPr/>
                    <a:lstStyle/>
                    <a:p>
                      <a:endParaRPr lang="en-US"/>
                    </a:p>
                  </a:txBody>
                  <a:tcPr/>
                </a:tc>
                <a:tc>
                  <a:txBody>
                    <a:bodyPr/>
                    <a:lstStyle/>
                    <a:p>
                      <a:pPr marL="0" marR="0" algn="ctr">
                        <a:lnSpc>
                          <a:spcPct val="100000"/>
                        </a:lnSpc>
                        <a:spcBef>
                          <a:spcPts val="0"/>
                        </a:spcBef>
                        <a:spcAft>
                          <a:spcPts val="0"/>
                        </a:spcAft>
                      </a:pPr>
                      <a:r>
                        <a:rPr lang="en-US" sz="2400">
                          <a:solidFill>
                            <a:schemeClr val="bg1"/>
                          </a:solidFill>
                          <a:effectLst/>
                        </a:rPr>
                        <a:t>Faculty</a:t>
                      </a:r>
                      <a:endParaRPr lang="en-US" sz="2400">
                        <a:solidFill>
                          <a:schemeClr val="bg1"/>
                        </a:solidFill>
                        <a:effectLst/>
                        <a:latin typeface="Times New Roman" panose="02020603050405020304" pitchFamily="18" charset="0"/>
                        <a:ea typeface="DengXian"/>
                      </a:endParaRPr>
                    </a:p>
                  </a:txBody>
                  <a:tcPr marL="57211" marR="57211" marT="0" marB="0" anchor="ctr">
                    <a:solidFill>
                      <a:schemeClr val="tx1"/>
                    </a:solidFill>
                  </a:tcPr>
                </a:tc>
                <a:tc>
                  <a:txBody>
                    <a:bodyPr/>
                    <a:lstStyle/>
                    <a:p>
                      <a:pPr marL="0" marR="0" algn="ctr">
                        <a:lnSpc>
                          <a:spcPct val="100000"/>
                        </a:lnSpc>
                        <a:spcBef>
                          <a:spcPts val="0"/>
                        </a:spcBef>
                        <a:spcAft>
                          <a:spcPts val="0"/>
                        </a:spcAft>
                      </a:pPr>
                      <a:r>
                        <a:rPr lang="en-US" sz="2400">
                          <a:effectLst/>
                        </a:rPr>
                        <a:t>14%</a:t>
                      </a:r>
                    </a:p>
                  </a:txBody>
                  <a:tcPr marL="57211" marR="57211" marT="0" marB="0" anchor="ctr">
                    <a:solidFill>
                      <a:schemeClr val="bg1">
                        <a:lumMod val="85000"/>
                      </a:schemeClr>
                    </a:solidFill>
                  </a:tcPr>
                </a:tc>
                <a:tc>
                  <a:txBody>
                    <a:bodyPr/>
                    <a:lstStyle/>
                    <a:p>
                      <a:pPr marL="0" marR="0" algn="ctr">
                        <a:lnSpc>
                          <a:spcPct val="100000"/>
                        </a:lnSpc>
                        <a:spcBef>
                          <a:spcPts val="0"/>
                        </a:spcBef>
                        <a:spcAft>
                          <a:spcPts val="0"/>
                        </a:spcAft>
                      </a:pPr>
                      <a:r>
                        <a:rPr lang="en-US" sz="2400">
                          <a:effectLst/>
                        </a:rPr>
                        <a:t>19% </a:t>
                      </a:r>
                      <a:endParaRPr lang="en-US" sz="2400">
                        <a:effectLst/>
                        <a:latin typeface="Times New Roman" panose="02020603050405020304" pitchFamily="18" charset="0"/>
                        <a:ea typeface="DengXian"/>
                      </a:endParaRPr>
                    </a:p>
                  </a:txBody>
                  <a:tcPr marL="57211" marR="57211" marT="0" marB="0" anchor="ctr">
                    <a:solidFill>
                      <a:schemeClr val="bg1">
                        <a:lumMod val="75000"/>
                      </a:schemeClr>
                    </a:solidFill>
                  </a:tcPr>
                </a:tc>
                <a:extLst>
                  <a:ext uri="{0D108BD9-81ED-4DB2-BD59-A6C34878D82A}">
                    <a16:rowId xmlns:a16="http://schemas.microsoft.com/office/drawing/2014/main" val="10002"/>
                  </a:ext>
                </a:extLst>
              </a:tr>
              <a:tr h="731520">
                <a:tc rowSpan="2">
                  <a:txBody>
                    <a:bodyPr/>
                    <a:lstStyle/>
                    <a:p>
                      <a:pPr marL="0" marR="0" algn="ctr">
                        <a:lnSpc>
                          <a:spcPct val="100000"/>
                        </a:lnSpc>
                        <a:spcBef>
                          <a:spcPts val="0"/>
                        </a:spcBef>
                        <a:spcAft>
                          <a:spcPts val="0"/>
                        </a:spcAft>
                      </a:pPr>
                      <a:r>
                        <a:rPr lang="en-US" sz="2400">
                          <a:effectLst/>
                        </a:rPr>
                        <a:t>Gender</a:t>
                      </a:r>
                      <a:endParaRPr lang="en-US" sz="2400">
                        <a:effectLst/>
                        <a:latin typeface="Times New Roman" panose="02020603050405020304" pitchFamily="18" charset="0"/>
                        <a:ea typeface="DengXian"/>
                      </a:endParaRPr>
                    </a:p>
                  </a:txBody>
                  <a:tcPr marL="57211" marR="57211" marT="0" marB="0" anchor="ctr"/>
                </a:tc>
                <a:tc>
                  <a:txBody>
                    <a:bodyPr/>
                    <a:lstStyle/>
                    <a:p>
                      <a:pPr marL="0" marR="0" algn="ctr">
                        <a:lnSpc>
                          <a:spcPct val="100000"/>
                        </a:lnSpc>
                        <a:spcBef>
                          <a:spcPts val="0"/>
                        </a:spcBef>
                        <a:spcAft>
                          <a:spcPts val="0"/>
                        </a:spcAft>
                      </a:pPr>
                      <a:r>
                        <a:rPr lang="en-US" sz="2400">
                          <a:solidFill>
                            <a:schemeClr val="bg1"/>
                          </a:solidFill>
                          <a:effectLst/>
                        </a:rPr>
                        <a:t>Men</a:t>
                      </a:r>
                      <a:endParaRPr lang="en-US" sz="2400">
                        <a:solidFill>
                          <a:schemeClr val="bg1"/>
                        </a:solidFill>
                        <a:effectLst/>
                        <a:latin typeface="Times New Roman" panose="02020603050405020304" pitchFamily="18" charset="0"/>
                        <a:ea typeface="DengXian"/>
                      </a:endParaRPr>
                    </a:p>
                  </a:txBody>
                  <a:tcPr marL="57211" marR="57211" marT="0" marB="0" anchor="ctr">
                    <a:solidFill>
                      <a:schemeClr val="tx1"/>
                    </a:solidFill>
                  </a:tcPr>
                </a:tc>
                <a:tc>
                  <a:txBody>
                    <a:bodyPr/>
                    <a:lstStyle/>
                    <a:p>
                      <a:pPr marL="0" marR="0" algn="ctr">
                        <a:lnSpc>
                          <a:spcPct val="100000"/>
                        </a:lnSpc>
                        <a:spcBef>
                          <a:spcPts val="0"/>
                        </a:spcBef>
                        <a:spcAft>
                          <a:spcPts val="0"/>
                        </a:spcAft>
                      </a:pPr>
                      <a:r>
                        <a:rPr lang="en-US" sz="2400">
                          <a:effectLst/>
                        </a:rPr>
                        <a:t>36%</a:t>
                      </a:r>
                    </a:p>
                  </a:txBody>
                  <a:tcPr marL="57211" marR="57211" marT="0" marB="0" anchor="ctr">
                    <a:solidFill>
                      <a:schemeClr val="bg1">
                        <a:lumMod val="85000"/>
                      </a:schemeClr>
                    </a:solidFill>
                  </a:tcPr>
                </a:tc>
                <a:tc>
                  <a:txBody>
                    <a:bodyPr/>
                    <a:lstStyle/>
                    <a:p>
                      <a:pPr marL="0" marR="0" algn="ctr">
                        <a:lnSpc>
                          <a:spcPct val="100000"/>
                        </a:lnSpc>
                        <a:spcBef>
                          <a:spcPts val="0"/>
                        </a:spcBef>
                        <a:spcAft>
                          <a:spcPts val="0"/>
                        </a:spcAft>
                      </a:pPr>
                      <a:r>
                        <a:rPr lang="en-US" sz="2400">
                          <a:effectLst/>
                        </a:rPr>
                        <a:t>19%</a:t>
                      </a:r>
                    </a:p>
                  </a:txBody>
                  <a:tcPr marL="57211" marR="57211" marT="0" marB="0" anchor="ctr">
                    <a:solidFill>
                      <a:schemeClr val="bg1">
                        <a:lumMod val="75000"/>
                      </a:schemeClr>
                    </a:solidFill>
                  </a:tcPr>
                </a:tc>
                <a:extLst>
                  <a:ext uri="{0D108BD9-81ED-4DB2-BD59-A6C34878D82A}">
                    <a16:rowId xmlns:a16="http://schemas.microsoft.com/office/drawing/2014/main" val="10003"/>
                  </a:ext>
                </a:extLst>
              </a:tr>
              <a:tr h="731520">
                <a:tc vMerge="1">
                  <a:txBody>
                    <a:bodyPr/>
                    <a:lstStyle/>
                    <a:p>
                      <a:endParaRPr lang="en-US"/>
                    </a:p>
                  </a:txBody>
                  <a:tcPr/>
                </a:tc>
                <a:tc>
                  <a:txBody>
                    <a:bodyPr/>
                    <a:lstStyle/>
                    <a:p>
                      <a:pPr marL="0" marR="0" algn="ctr">
                        <a:lnSpc>
                          <a:spcPct val="100000"/>
                        </a:lnSpc>
                        <a:spcBef>
                          <a:spcPts val="0"/>
                        </a:spcBef>
                        <a:spcAft>
                          <a:spcPts val="0"/>
                        </a:spcAft>
                      </a:pPr>
                      <a:r>
                        <a:rPr lang="en-US" sz="2400">
                          <a:solidFill>
                            <a:schemeClr val="bg1"/>
                          </a:solidFill>
                          <a:effectLst/>
                        </a:rPr>
                        <a:t>Women</a:t>
                      </a:r>
                      <a:endParaRPr lang="en-US" sz="2400">
                        <a:solidFill>
                          <a:schemeClr val="bg1"/>
                        </a:solidFill>
                        <a:effectLst/>
                        <a:latin typeface="Times New Roman" panose="02020603050405020304" pitchFamily="18" charset="0"/>
                        <a:ea typeface="DengXian"/>
                      </a:endParaRPr>
                    </a:p>
                  </a:txBody>
                  <a:tcPr marL="57211" marR="57211" marT="0" marB="0" anchor="ctr">
                    <a:solidFill>
                      <a:schemeClr val="tx1"/>
                    </a:solidFill>
                  </a:tcPr>
                </a:tc>
                <a:tc>
                  <a:txBody>
                    <a:bodyPr/>
                    <a:lstStyle/>
                    <a:p>
                      <a:pPr marL="0" marR="0" algn="ctr">
                        <a:lnSpc>
                          <a:spcPct val="100000"/>
                        </a:lnSpc>
                        <a:spcBef>
                          <a:spcPts val="0"/>
                        </a:spcBef>
                        <a:spcAft>
                          <a:spcPts val="0"/>
                        </a:spcAft>
                      </a:pPr>
                      <a:r>
                        <a:rPr lang="en-US" sz="2400">
                          <a:effectLst/>
                        </a:rPr>
                        <a:t>64%</a:t>
                      </a:r>
                    </a:p>
                  </a:txBody>
                  <a:tcPr marL="57211" marR="57211" marT="0" marB="0" anchor="ctr">
                    <a:solidFill>
                      <a:schemeClr val="bg1">
                        <a:lumMod val="85000"/>
                      </a:schemeClr>
                    </a:solidFill>
                  </a:tcPr>
                </a:tc>
                <a:tc>
                  <a:txBody>
                    <a:bodyPr/>
                    <a:lstStyle/>
                    <a:p>
                      <a:pPr marL="0" marR="0" algn="ctr">
                        <a:lnSpc>
                          <a:spcPct val="100000"/>
                        </a:lnSpc>
                        <a:spcBef>
                          <a:spcPts val="0"/>
                        </a:spcBef>
                        <a:spcAft>
                          <a:spcPts val="0"/>
                        </a:spcAft>
                      </a:pPr>
                      <a:r>
                        <a:rPr lang="en-US" sz="2400">
                          <a:effectLst/>
                        </a:rPr>
                        <a:t>81% </a:t>
                      </a:r>
                      <a:endParaRPr lang="en-US" sz="2400">
                        <a:effectLst/>
                        <a:latin typeface="Times New Roman" panose="02020603050405020304" pitchFamily="18" charset="0"/>
                        <a:ea typeface="DengXian"/>
                      </a:endParaRPr>
                    </a:p>
                  </a:txBody>
                  <a:tcPr marL="57211" marR="57211" marT="0" marB="0" anchor="ctr">
                    <a:solidFill>
                      <a:schemeClr val="bg1">
                        <a:lumMod val="75000"/>
                      </a:schemeClr>
                    </a:solidFill>
                  </a:tcPr>
                </a:tc>
                <a:extLst>
                  <a:ext uri="{0D108BD9-81ED-4DB2-BD59-A6C34878D82A}">
                    <a16:rowId xmlns:a16="http://schemas.microsoft.com/office/drawing/2014/main" val="10004"/>
                  </a:ext>
                </a:extLst>
              </a:tr>
              <a:tr h="731520">
                <a:tc rowSpan="2">
                  <a:txBody>
                    <a:bodyPr/>
                    <a:lstStyle/>
                    <a:p>
                      <a:pPr marL="0" marR="0" algn="ctr">
                        <a:lnSpc>
                          <a:spcPct val="100000"/>
                        </a:lnSpc>
                        <a:spcBef>
                          <a:spcPts val="0"/>
                        </a:spcBef>
                        <a:spcAft>
                          <a:spcPts val="0"/>
                        </a:spcAft>
                      </a:pPr>
                      <a:r>
                        <a:rPr lang="en-US" sz="2400">
                          <a:effectLst/>
                        </a:rPr>
                        <a:t>Race/Ethnicity</a:t>
                      </a:r>
                      <a:endParaRPr lang="en-US" sz="2400">
                        <a:effectLst/>
                        <a:latin typeface="Times New Roman" panose="02020603050405020304" pitchFamily="18" charset="0"/>
                        <a:ea typeface="DengXian"/>
                      </a:endParaRPr>
                    </a:p>
                  </a:txBody>
                  <a:tcPr marL="57211" marR="57211" marT="0" marB="0" anchor="ctr"/>
                </a:tc>
                <a:tc>
                  <a:txBody>
                    <a:bodyPr/>
                    <a:lstStyle/>
                    <a:p>
                      <a:pPr marL="0" marR="0" algn="ctr">
                        <a:lnSpc>
                          <a:spcPct val="100000"/>
                        </a:lnSpc>
                        <a:spcBef>
                          <a:spcPts val="0"/>
                        </a:spcBef>
                        <a:spcAft>
                          <a:spcPts val="0"/>
                        </a:spcAft>
                      </a:pPr>
                      <a:r>
                        <a:rPr lang="en-US" sz="2400">
                          <a:solidFill>
                            <a:schemeClr val="bg1"/>
                          </a:solidFill>
                          <a:effectLst/>
                        </a:rPr>
                        <a:t>White</a:t>
                      </a:r>
                      <a:endParaRPr lang="en-US" sz="2400">
                        <a:solidFill>
                          <a:schemeClr val="bg1"/>
                        </a:solidFill>
                        <a:effectLst/>
                        <a:latin typeface="Times New Roman" panose="02020603050405020304" pitchFamily="18" charset="0"/>
                        <a:ea typeface="DengXian"/>
                      </a:endParaRPr>
                    </a:p>
                  </a:txBody>
                  <a:tcPr marL="57211" marR="57211" marT="0" marB="0" anchor="ctr">
                    <a:solidFill>
                      <a:schemeClr val="tx1"/>
                    </a:solidFill>
                  </a:tcPr>
                </a:tc>
                <a:tc>
                  <a:txBody>
                    <a:bodyPr/>
                    <a:lstStyle/>
                    <a:p>
                      <a:pPr marL="0" marR="0" algn="ctr">
                        <a:lnSpc>
                          <a:spcPct val="100000"/>
                        </a:lnSpc>
                        <a:spcBef>
                          <a:spcPts val="0"/>
                        </a:spcBef>
                        <a:spcAft>
                          <a:spcPts val="0"/>
                        </a:spcAft>
                      </a:pPr>
                      <a:r>
                        <a:rPr lang="en-US" sz="2400">
                          <a:effectLst/>
                        </a:rPr>
                        <a:t>88%</a:t>
                      </a:r>
                    </a:p>
                  </a:txBody>
                  <a:tcPr marL="57211" marR="57211" marT="0" marB="0" anchor="ctr">
                    <a:solidFill>
                      <a:schemeClr val="bg1">
                        <a:lumMod val="85000"/>
                      </a:schemeClr>
                    </a:solidFill>
                  </a:tcPr>
                </a:tc>
                <a:tc>
                  <a:txBody>
                    <a:bodyPr/>
                    <a:lstStyle/>
                    <a:p>
                      <a:pPr marL="0" marR="0" algn="ctr">
                        <a:lnSpc>
                          <a:spcPct val="100000"/>
                        </a:lnSpc>
                        <a:spcBef>
                          <a:spcPts val="0"/>
                        </a:spcBef>
                        <a:spcAft>
                          <a:spcPts val="0"/>
                        </a:spcAft>
                      </a:pPr>
                      <a:r>
                        <a:rPr lang="en-US" sz="2400">
                          <a:effectLst/>
                        </a:rPr>
                        <a:t>92% </a:t>
                      </a:r>
                      <a:endParaRPr lang="en-US" sz="2400">
                        <a:effectLst/>
                        <a:latin typeface="Times New Roman" panose="02020603050405020304" pitchFamily="18" charset="0"/>
                        <a:ea typeface="DengXian"/>
                      </a:endParaRPr>
                    </a:p>
                  </a:txBody>
                  <a:tcPr marL="57211" marR="57211" marT="0" marB="0" anchor="ctr">
                    <a:solidFill>
                      <a:schemeClr val="bg1">
                        <a:lumMod val="75000"/>
                      </a:schemeClr>
                    </a:solidFill>
                  </a:tcPr>
                </a:tc>
                <a:extLst>
                  <a:ext uri="{0D108BD9-81ED-4DB2-BD59-A6C34878D82A}">
                    <a16:rowId xmlns:a16="http://schemas.microsoft.com/office/drawing/2014/main" val="10005"/>
                  </a:ext>
                </a:extLst>
              </a:tr>
              <a:tr h="731520">
                <a:tc vMerge="1">
                  <a:txBody>
                    <a:bodyPr/>
                    <a:lstStyle/>
                    <a:p>
                      <a:endParaRPr lang="en-US"/>
                    </a:p>
                  </a:txBody>
                  <a:tcPr/>
                </a:tc>
                <a:tc>
                  <a:txBody>
                    <a:bodyPr/>
                    <a:lstStyle/>
                    <a:p>
                      <a:pPr marL="0" marR="0" algn="ctr">
                        <a:lnSpc>
                          <a:spcPct val="100000"/>
                        </a:lnSpc>
                        <a:spcBef>
                          <a:spcPts val="0"/>
                        </a:spcBef>
                        <a:spcAft>
                          <a:spcPts val="0"/>
                        </a:spcAft>
                      </a:pPr>
                      <a:r>
                        <a:rPr lang="en-US" sz="2400">
                          <a:solidFill>
                            <a:schemeClr val="bg1"/>
                          </a:solidFill>
                          <a:effectLst/>
                        </a:rPr>
                        <a:t>Non-White</a:t>
                      </a:r>
                      <a:endParaRPr lang="en-US" sz="2400">
                        <a:solidFill>
                          <a:schemeClr val="bg1"/>
                        </a:solidFill>
                        <a:effectLst/>
                        <a:latin typeface="Times New Roman" panose="02020603050405020304" pitchFamily="18" charset="0"/>
                        <a:ea typeface="DengXian"/>
                      </a:endParaRPr>
                    </a:p>
                  </a:txBody>
                  <a:tcPr marL="57211" marR="57211" marT="0" marB="0" anchor="ctr">
                    <a:solidFill>
                      <a:schemeClr val="tx1"/>
                    </a:solidFill>
                  </a:tcPr>
                </a:tc>
                <a:tc>
                  <a:txBody>
                    <a:bodyPr/>
                    <a:lstStyle/>
                    <a:p>
                      <a:pPr marL="0" marR="0" algn="ctr">
                        <a:lnSpc>
                          <a:spcPct val="100000"/>
                        </a:lnSpc>
                        <a:spcBef>
                          <a:spcPts val="0"/>
                        </a:spcBef>
                        <a:spcAft>
                          <a:spcPts val="0"/>
                        </a:spcAft>
                      </a:pPr>
                      <a:r>
                        <a:rPr lang="en-US" sz="2400">
                          <a:effectLst/>
                        </a:rPr>
                        <a:t>12% </a:t>
                      </a:r>
                      <a:endParaRPr lang="en-US" sz="2400">
                        <a:effectLst/>
                        <a:latin typeface="Times New Roman" panose="02020603050405020304" pitchFamily="18" charset="0"/>
                        <a:ea typeface="DengXian"/>
                      </a:endParaRPr>
                    </a:p>
                  </a:txBody>
                  <a:tcPr marL="57211" marR="57211" marT="0" marB="0" anchor="ctr">
                    <a:solidFill>
                      <a:schemeClr val="bg1">
                        <a:lumMod val="85000"/>
                      </a:schemeClr>
                    </a:solidFill>
                  </a:tcPr>
                </a:tc>
                <a:tc>
                  <a:txBody>
                    <a:bodyPr/>
                    <a:lstStyle/>
                    <a:p>
                      <a:pPr marL="0" marR="0" algn="ctr">
                        <a:lnSpc>
                          <a:spcPct val="100000"/>
                        </a:lnSpc>
                        <a:spcBef>
                          <a:spcPts val="0"/>
                        </a:spcBef>
                        <a:spcAft>
                          <a:spcPts val="0"/>
                        </a:spcAft>
                      </a:pPr>
                      <a:r>
                        <a:rPr lang="en-US" sz="2400">
                          <a:effectLst/>
                        </a:rPr>
                        <a:t>8% </a:t>
                      </a:r>
                      <a:endParaRPr lang="en-US" sz="2400">
                        <a:effectLst/>
                        <a:latin typeface="Times New Roman" panose="02020603050405020304" pitchFamily="18" charset="0"/>
                        <a:ea typeface="DengXian"/>
                      </a:endParaRPr>
                    </a:p>
                  </a:txBody>
                  <a:tcPr marL="57211" marR="57211" marT="0" marB="0" anchor="ctr">
                    <a:solidFill>
                      <a:schemeClr val="bg1">
                        <a:lumMod val="75000"/>
                      </a:schemeClr>
                    </a:solidFill>
                  </a:tcPr>
                </a:tc>
                <a:extLst>
                  <a:ext uri="{0D108BD9-81ED-4DB2-BD59-A6C34878D82A}">
                    <a16:rowId xmlns:a16="http://schemas.microsoft.com/office/drawing/2014/main" val="10006"/>
                  </a:ext>
                </a:extLst>
              </a:tr>
            </a:tbl>
          </a:graphicData>
        </a:graphic>
      </p:graphicFrame>
      <p:sp>
        <p:nvSpPr>
          <p:cNvPr id="5" name="Title 1"/>
          <p:cNvSpPr>
            <a:spLocks noGrp="1"/>
          </p:cNvSpPr>
          <p:nvPr>
            <p:ph type="title"/>
          </p:nvPr>
        </p:nvSpPr>
        <p:spPr>
          <a:xfrm>
            <a:off x="540595" y="413924"/>
            <a:ext cx="7605878" cy="850391"/>
          </a:xfrm>
        </p:spPr>
        <p:txBody>
          <a:bodyPr>
            <a:noAutofit/>
          </a:bodyPr>
          <a:lstStyle/>
          <a:p>
            <a:pPr algn="l"/>
            <a:r>
              <a:rPr lang="en-US" sz="3200" b="1"/>
              <a:t>Sample Representativeness</a:t>
            </a:r>
          </a:p>
        </p:txBody>
      </p:sp>
    </p:spTree>
    <p:extLst>
      <p:ext uri="{BB962C8B-B14F-4D97-AF65-F5344CB8AC3E}">
        <p14:creationId xmlns:p14="http://schemas.microsoft.com/office/powerpoint/2010/main" val="3959603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2925" y="454741"/>
            <a:ext cx="6166633" cy="850391"/>
          </a:xfrm>
        </p:spPr>
        <p:txBody>
          <a:bodyPr>
            <a:noAutofit/>
          </a:bodyPr>
          <a:lstStyle/>
          <a:p>
            <a:pPr algn="l"/>
            <a:r>
              <a:rPr lang="en-US" sz="3200" b="1"/>
              <a:t>Survey Demographics</a:t>
            </a:r>
          </a:p>
        </p:txBody>
      </p:sp>
      <p:sp>
        <p:nvSpPr>
          <p:cNvPr id="12" name="TextBox 11"/>
          <p:cNvSpPr txBox="1"/>
          <p:nvPr/>
        </p:nvSpPr>
        <p:spPr>
          <a:xfrm>
            <a:off x="4971871" y="1466713"/>
            <a:ext cx="1111202" cy="584775"/>
          </a:xfrm>
          <a:prstGeom prst="rect">
            <a:avLst/>
          </a:prstGeom>
          <a:noFill/>
        </p:spPr>
        <p:txBody>
          <a:bodyPr wrap="none" rtlCol="0">
            <a:spAutoFit/>
          </a:bodyPr>
          <a:lstStyle/>
          <a:p>
            <a:r>
              <a:rPr lang="en-US" sz="3200" b="1"/>
              <a:t>Race</a:t>
            </a:r>
          </a:p>
        </p:txBody>
      </p:sp>
      <p:sp>
        <p:nvSpPr>
          <p:cNvPr id="2" name="TextBox 1"/>
          <p:cNvSpPr txBox="1"/>
          <p:nvPr/>
        </p:nvSpPr>
        <p:spPr>
          <a:xfrm>
            <a:off x="777967" y="5633362"/>
            <a:ext cx="9540688" cy="646331"/>
          </a:xfrm>
          <a:prstGeom prst="rect">
            <a:avLst/>
          </a:prstGeom>
        </p:spPr>
        <p:txBody>
          <a:bodyPr rtlCol="0">
            <a:spAutoFit/>
          </a:bodyPr>
          <a:lstStyle/>
          <a:p>
            <a:r>
              <a:rPr lang="en-US"/>
              <a:t>Survey contained two questions that asked respondents to self-identify their race and Latino/a ethnicity. These questions were combined to create the above racial/ethnic categories.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24" y="2051488"/>
            <a:ext cx="10412698" cy="3555555"/>
          </a:xfrm>
          <a:prstGeom prst="rect">
            <a:avLst/>
          </a:prstGeom>
        </p:spPr>
      </p:pic>
    </p:spTree>
    <p:extLst>
      <p:ext uri="{BB962C8B-B14F-4D97-AF65-F5344CB8AC3E}">
        <p14:creationId xmlns:p14="http://schemas.microsoft.com/office/powerpoint/2010/main" val="2790736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3410" y="1614992"/>
            <a:ext cx="3029804" cy="584775"/>
          </a:xfrm>
          <a:prstGeom prst="rect">
            <a:avLst/>
          </a:prstGeom>
          <a:noFill/>
        </p:spPr>
        <p:txBody>
          <a:bodyPr wrap="none" rtlCol="0">
            <a:spAutoFit/>
          </a:bodyPr>
          <a:lstStyle/>
          <a:p>
            <a:r>
              <a:rPr lang="en-US" sz="3200" b="1"/>
              <a:t>Race - recoded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169" y="1907379"/>
            <a:ext cx="5714286" cy="3682540"/>
          </a:xfrm>
          <a:prstGeom prst="rect">
            <a:avLst/>
          </a:prstGeom>
        </p:spPr>
      </p:pic>
      <p:sp>
        <p:nvSpPr>
          <p:cNvPr id="7" name="Title 1"/>
          <p:cNvSpPr txBox="1">
            <a:spLocks/>
          </p:cNvSpPr>
          <p:nvPr/>
        </p:nvSpPr>
        <p:spPr bwMode="black">
          <a:xfrm>
            <a:off x="542925" y="454741"/>
            <a:ext cx="6166633" cy="85039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3200" b="1"/>
              <a:t>Survey Demographics</a:t>
            </a:r>
          </a:p>
        </p:txBody>
      </p:sp>
    </p:spTree>
    <p:extLst>
      <p:ext uri="{BB962C8B-B14F-4D97-AF65-F5344CB8AC3E}">
        <p14:creationId xmlns:p14="http://schemas.microsoft.com/office/powerpoint/2010/main" val="3677750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25009" y="1543014"/>
            <a:ext cx="1632178" cy="584775"/>
          </a:xfrm>
          <a:prstGeom prst="rect">
            <a:avLst/>
          </a:prstGeom>
          <a:noFill/>
        </p:spPr>
        <p:txBody>
          <a:bodyPr wrap="none" rtlCol="0">
            <a:spAutoFit/>
          </a:bodyPr>
          <a:lstStyle/>
          <a:p>
            <a:r>
              <a:rPr lang="en-US" sz="3200" b="1"/>
              <a:t>Gender</a:t>
            </a:r>
          </a:p>
        </p:txBody>
      </p:sp>
      <p:sp>
        <p:nvSpPr>
          <p:cNvPr id="7" name="Title 1"/>
          <p:cNvSpPr>
            <a:spLocks noGrp="1"/>
          </p:cNvSpPr>
          <p:nvPr>
            <p:ph type="title"/>
          </p:nvPr>
        </p:nvSpPr>
        <p:spPr>
          <a:xfrm>
            <a:off x="542925" y="454741"/>
            <a:ext cx="6166633" cy="850391"/>
          </a:xfrm>
        </p:spPr>
        <p:txBody>
          <a:bodyPr>
            <a:noAutofit/>
          </a:bodyPr>
          <a:lstStyle/>
          <a:p>
            <a:pPr algn="l"/>
            <a:r>
              <a:rPr lang="en-US" sz="3200" b="1"/>
              <a:t>Survey Demographics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457" y="1835401"/>
            <a:ext cx="7619047" cy="4063492"/>
          </a:xfrm>
          <a:prstGeom prst="rect">
            <a:avLst/>
          </a:prstGeom>
        </p:spPr>
      </p:pic>
    </p:spTree>
    <p:extLst>
      <p:ext uri="{BB962C8B-B14F-4D97-AF65-F5344CB8AC3E}">
        <p14:creationId xmlns:p14="http://schemas.microsoft.com/office/powerpoint/2010/main" val="826261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58825" y="1591760"/>
            <a:ext cx="3978974" cy="584775"/>
          </a:xfrm>
          <a:prstGeom prst="rect">
            <a:avLst/>
          </a:prstGeom>
          <a:noFill/>
        </p:spPr>
        <p:txBody>
          <a:bodyPr wrap="none" rtlCol="0">
            <a:spAutoFit/>
          </a:bodyPr>
          <a:lstStyle/>
          <a:p>
            <a:r>
              <a:rPr lang="en-US" sz="3200" b="1"/>
              <a:t>Employment Status</a:t>
            </a:r>
          </a:p>
        </p:txBody>
      </p:sp>
      <p:sp>
        <p:nvSpPr>
          <p:cNvPr id="7" name="Title 1"/>
          <p:cNvSpPr>
            <a:spLocks noGrp="1"/>
          </p:cNvSpPr>
          <p:nvPr>
            <p:ph type="title"/>
          </p:nvPr>
        </p:nvSpPr>
        <p:spPr>
          <a:xfrm>
            <a:off x="542925" y="454741"/>
            <a:ext cx="6166633" cy="850391"/>
          </a:xfrm>
        </p:spPr>
        <p:txBody>
          <a:bodyPr>
            <a:noAutofit/>
          </a:bodyPr>
          <a:lstStyle/>
          <a:p>
            <a:pPr algn="l"/>
            <a:r>
              <a:rPr lang="en-US" sz="3200" b="1"/>
              <a:t>Survey Demographics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443" y="1884147"/>
            <a:ext cx="5079365" cy="4063492"/>
          </a:xfrm>
          <a:prstGeom prst="rect">
            <a:avLst/>
          </a:prstGeom>
        </p:spPr>
      </p:pic>
    </p:spTree>
    <p:extLst>
      <p:ext uri="{BB962C8B-B14F-4D97-AF65-F5344CB8AC3E}">
        <p14:creationId xmlns:p14="http://schemas.microsoft.com/office/powerpoint/2010/main" val="1117987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2230</Words>
  <Application>Microsoft Office PowerPoint</Application>
  <PresentationFormat>Widescreen</PresentationFormat>
  <Paragraphs>396</Paragraphs>
  <Slides>45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Microsoft YaHei</vt:lpstr>
      <vt:lpstr>Arial</vt:lpstr>
      <vt:lpstr>Calibri</vt:lpstr>
      <vt:lpstr>DengXian</vt:lpstr>
      <vt:lpstr>Gill Sans MT</vt:lpstr>
      <vt:lpstr>PalatinoLinotype-Roman</vt:lpstr>
      <vt:lpstr>华文中宋</vt:lpstr>
      <vt:lpstr>Times New Roman</vt:lpstr>
      <vt:lpstr>Wingdings</vt:lpstr>
      <vt:lpstr>Parcel</vt:lpstr>
      <vt:lpstr>University of Iowa  Parental Leave Survey Report</vt:lpstr>
      <vt:lpstr>About the survey</vt:lpstr>
      <vt:lpstr>PowerPoint Presentation</vt:lpstr>
      <vt:lpstr>PowerPoint Presentation</vt:lpstr>
      <vt:lpstr>Sample Representativeness</vt:lpstr>
      <vt:lpstr>Survey Demographics</vt:lpstr>
      <vt:lpstr>PowerPoint Presentation</vt:lpstr>
      <vt:lpstr>Survey Demographics</vt:lpstr>
      <vt:lpstr>Survey Demographics</vt:lpstr>
      <vt:lpstr>Survey Demographics</vt:lpstr>
      <vt:lpstr>Survey Demographics</vt:lpstr>
      <vt:lpstr>Survey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Iowa  Parental Leave Survey Report</dc:title>
  <dc:creator>Hansi</dc:creator>
  <cp:lastModifiedBy>Gordon, Colin</cp:lastModifiedBy>
  <cp:revision>41</cp:revision>
  <dcterms:modified xsi:type="dcterms:W3CDTF">2017-04-01T17:16:17Z</dcterms:modified>
</cp:coreProperties>
</file>